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omments/modernComment_107_7FD77AFE.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9" r:id="rId4"/>
    <p:sldId id="263" r:id="rId5"/>
    <p:sldId id="264" r:id="rId6"/>
    <p:sldId id="265" r:id="rId7"/>
    <p:sldId id="267" r:id="rId8"/>
    <p:sldId id="268" r:id="rId9"/>
    <p:sldId id="269" r:id="rId10"/>
    <p:sldId id="271" r:id="rId11"/>
    <p:sldId id="272" r:id="rId12"/>
    <p:sldId id="279" r:id="rId13"/>
    <p:sldId id="281" r:id="rId14"/>
    <p:sldId id="2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8B3AD88-EBBD-B39E-4323-6290C07EEF35}" name="TI Palestine" initials="TP" userId="TI Palestin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E10"/>
    <a:srgbClr val="FFCCCC"/>
    <a:srgbClr val="0D2235"/>
    <a:srgbClr val="5A5A5A"/>
    <a:srgbClr val="6464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modernComment_107_7FD77AFE.xml><?xml version="1.0" encoding="utf-8"?>
<p188:cmLst xmlns:a="http://schemas.openxmlformats.org/drawingml/2006/main" xmlns:r="http://schemas.openxmlformats.org/officeDocument/2006/relationships" xmlns:p188="http://schemas.microsoft.com/office/powerpoint/2018/8/main">
  <p188:cm id="{9BB3B84B-3658-4857-A3BA-2AD5087ED703}" authorId="{B8B3AD88-EBBD-B39E-4323-6290C07EEF35}" created="2021-11-22T22:30:46.910">
    <pc:sldMkLst xmlns:pc="http://schemas.microsoft.com/office/powerpoint/2013/main/command">
      <pc:docMk/>
      <pc:sldMk cId="2144828158" sldId="263"/>
    </pc:sldMkLst>
    <p188:pos x="9432925" y="4721225"/>
    <p188:txBody>
      <a:bodyPr/>
      <a:lstStyle/>
      <a:p>
        <a:r>
          <a:rPr lang="en-US"/>
          <a:t>وفي حال التزمت المالية بنشر وثائق الموازنة فإن النشر يتطلب وجود 3 معايير محددة هي: شمولية البيانات المنشورة، والالتزام بمواعيد النشر، وسهولة الوصول إلى البيانات،</a:t>
        </a:r>
      </a:p>
    </p188:txBody>
  </p188:cm>
</p188:cmLst>
</file>

<file path=ppt/diagrams/_rels/data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D004B4-1CF4-4E8C-9417-072BC03B6918}" type="doc">
      <dgm:prSet loTypeId="urn:microsoft.com/office/officeart/2005/8/layout/vList3" loCatId="picture" qsTypeId="urn:microsoft.com/office/officeart/2005/8/quickstyle/simple1" qsCatId="simple" csTypeId="urn:microsoft.com/office/officeart/2005/8/colors/colorful4" csCatId="colorful" phldr="1"/>
      <dgm:spPr/>
    </dgm:pt>
    <dgm:pt modelId="{10F6F341-D941-45B5-9B07-C0AAD77B1696}">
      <dgm:prSet phldrT="[Text]"/>
      <dgm:spPr/>
      <dgm:t>
        <a:bodyPr/>
        <a:lstStyle/>
        <a:p>
          <a:r>
            <a:rPr lang="ar-SA" b="1" dirty="0">
              <a:effectLst/>
              <a:ea typeface="Times New Roman" panose="02020603050405020304" pitchFamily="18" charset="0"/>
              <a:cs typeface="Simplified Arabic" panose="02020603050405020304" pitchFamily="18" charset="-78"/>
            </a:rPr>
            <a:t>شمولية البيانات المنشورة</a:t>
          </a:r>
          <a:endParaRPr lang="en-US" b="1" dirty="0"/>
        </a:p>
      </dgm:t>
    </dgm:pt>
    <dgm:pt modelId="{23451747-89E0-4EF3-9844-1A1DB2835A61}" type="parTrans" cxnId="{6747738F-3A88-4F83-A2F0-AEB065774F9A}">
      <dgm:prSet/>
      <dgm:spPr/>
      <dgm:t>
        <a:bodyPr/>
        <a:lstStyle/>
        <a:p>
          <a:endParaRPr lang="en-US"/>
        </a:p>
      </dgm:t>
    </dgm:pt>
    <dgm:pt modelId="{D61613B5-2B88-4C51-B382-4E6145B48D0F}" type="sibTrans" cxnId="{6747738F-3A88-4F83-A2F0-AEB065774F9A}">
      <dgm:prSet/>
      <dgm:spPr/>
      <dgm:t>
        <a:bodyPr/>
        <a:lstStyle/>
        <a:p>
          <a:endParaRPr lang="en-US"/>
        </a:p>
      </dgm:t>
    </dgm:pt>
    <dgm:pt modelId="{F705BBA8-E415-4D8D-8E72-FD4C22696177}">
      <dgm:prSet phldrT="[Text]"/>
      <dgm:spPr/>
      <dgm:t>
        <a:bodyPr/>
        <a:lstStyle/>
        <a:p>
          <a:r>
            <a:rPr lang="ar-SA" b="1" dirty="0">
              <a:effectLst/>
              <a:ea typeface="Times New Roman" panose="02020603050405020304" pitchFamily="18" charset="0"/>
              <a:cs typeface="Simplified Arabic" panose="02020603050405020304" pitchFamily="18" charset="-78"/>
            </a:rPr>
            <a:t>والالتزام بمواعيد النشر</a:t>
          </a:r>
          <a:endParaRPr lang="en-US" b="1" dirty="0"/>
        </a:p>
      </dgm:t>
    </dgm:pt>
    <dgm:pt modelId="{E4919574-9F08-433E-8ECD-9A795B73B844}" type="parTrans" cxnId="{72B40948-7E93-453B-B307-B547DD10D3BA}">
      <dgm:prSet/>
      <dgm:spPr/>
      <dgm:t>
        <a:bodyPr/>
        <a:lstStyle/>
        <a:p>
          <a:endParaRPr lang="en-US"/>
        </a:p>
      </dgm:t>
    </dgm:pt>
    <dgm:pt modelId="{BFFA6798-71CB-48EF-91C7-699681F54C8F}" type="sibTrans" cxnId="{72B40948-7E93-453B-B307-B547DD10D3BA}">
      <dgm:prSet/>
      <dgm:spPr/>
      <dgm:t>
        <a:bodyPr/>
        <a:lstStyle/>
        <a:p>
          <a:endParaRPr lang="en-US"/>
        </a:p>
      </dgm:t>
    </dgm:pt>
    <dgm:pt modelId="{CD1D5589-B2E2-4B96-BBE4-3B72A45371A7}">
      <dgm:prSet phldrT="[Text]"/>
      <dgm:spPr/>
      <dgm:t>
        <a:bodyPr/>
        <a:lstStyle/>
        <a:p>
          <a:r>
            <a:rPr lang="ar-SA" b="1" dirty="0">
              <a:effectLst/>
              <a:ea typeface="Times New Roman" panose="02020603050405020304" pitchFamily="18" charset="0"/>
              <a:cs typeface="Simplified Arabic" panose="02020603050405020304" pitchFamily="18" charset="-78"/>
            </a:rPr>
            <a:t>وسهولة الوصول إلى البيانات</a:t>
          </a:r>
          <a:endParaRPr lang="en-US" b="1" dirty="0"/>
        </a:p>
      </dgm:t>
    </dgm:pt>
    <dgm:pt modelId="{3E5629CC-A527-4F2E-94AC-D1BA5C848938}" type="parTrans" cxnId="{6893E74B-28C1-43D2-ABCB-CE37D4DAAD06}">
      <dgm:prSet/>
      <dgm:spPr/>
      <dgm:t>
        <a:bodyPr/>
        <a:lstStyle/>
        <a:p>
          <a:endParaRPr lang="en-US"/>
        </a:p>
      </dgm:t>
    </dgm:pt>
    <dgm:pt modelId="{BA446084-B0E1-4440-889D-50F759ECD4B9}" type="sibTrans" cxnId="{6893E74B-28C1-43D2-ABCB-CE37D4DAAD06}">
      <dgm:prSet/>
      <dgm:spPr/>
      <dgm:t>
        <a:bodyPr/>
        <a:lstStyle/>
        <a:p>
          <a:endParaRPr lang="en-US"/>
        </a:p>
      </dgm:t>
    </dgm:pt>
    <dgm:pt modelId="{547D30CD-11F6-4CB1-8A79-244AD89FD25B}" type="pres">
      <dgm:prSet presAssocID="{ADD004B4-1CF4-4E8C-9417-072BC03B6918}" presName="linearFlow" presStyleCnt="0">
        <dgm:presLayoutVars>
          <dgm:dir/>
          <dgm:resizeHandles val="exact"/>
        </dgm:presLayoutVars>
      </dgm:prSet>
      <dgm:spPr/>
    </dgm:pt>
    <dgm:pt modelId="{64EBC7B7-B00D-4DA0-A8AF-4DB1461E3986}" type="pres">
      <dgm:prSet presAssocID="{10F6F341-D941-45B5-9B07-C0AAD77B1696}" presName="composite" presStyleCnt="0"/>
      <dgm:spPr/>
    </dgm:pt>
    <dgm:pt modelId="{9EB38FE2-86D9-4517-80FB-1E5ADE2FBF90}" type="pres">
      <dgm:prSet presAssocID="{10F6F341-D941-45B5-9B07-C0AAD77B1696}" presName="imgShp" presStyleLbl="fgImgPlace1" presStyleIdx="0" presStyleCnt="3" custScaleX="109387" custScaleY="75151" custLinFactNeighborX="-4449"/>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6000" r="-16000"/>
          </a:stretch>
        </a:blipFill>
      </dgm:spPr>
    </dgm:pt>
    <dgm:pt modelId="{2A3B009A-6596-4B4F-9446-FB1440ADFB3E}" type="pres">
      <dgm:prSet presAssocID="{10F6F341-D941-45B5-9B07-C0AAD77B1696}" presName="txShp" presStyleLbl="node1" presStyleIdx="0" presStyleCnt="3">
        <dgm:presLayoutVars>
          <dgm:bulletEnabled val="1"/>
        </dgm:presLayoutVars>
      </dgm:prSet>
      <dgm:spPr/>
      <dgm:t>
        <a:bodyPr/>
        <a:lstStyle/>
        <a:p>
          <a:endParaRPr lang="en-US"/>
        </a:p>
      </dgm:t>
    </dgm:pt>
    <dgm:pt modelId="{BA1E602D-83A2-4C60-B506-ED0EB5A445B4}" type="pres">
      <dgm:prSet presAssocID="{D61613B5-2B88-4C51-B382-4E6145B48D0F}" presName="spacing" presStyleCnt="0"/>
      <dgm:spPr/>
    </dgm:pt>
    <dgm:pt modelId="{C81DF0A0-5731-4250-AC4D-5D86D4E05FD6}" type="pres">
      <dgm:prSet presAssocID="{F705BBA8-E415-4D8D-8E72-FD4C22696177}" presName="composite" presStyleCnt="0"/>
      <dgm:spPr/>
    </dgm:pt>
    <dgm:pt modelId="{3986FDBC-B5D5-4E61-8401-2367664C2FCA}" type="pres">
      <dgm:prSet presAssocID="{F705BBA8-E415-4D8D-8E72-FD4C22696177}" presName="imgShp" presStyleLbl="fgImgPlace1" presStyleIdx="1" presStyleCnt="3" custFlipVert="0" custScaleX="110235" custScaleY="79446" custLinFactNeighborX="5932" custLinFactNeighborY="-2966"/>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2000" b="-2000"/>
          </a:stretch>
        </a:blipFill>
      </dgm:spPr>
    </dgm:pt>
    <dgm:pt modelId="{48B5523D-0D74-4EC6-818D-D18E1BC8F686}" type="pres">
      <dgm:prSet presAssocID="{F705BBA8-E415-4D8D-8E72-FD4C22696177}" presName="txShp" presStyleLbl="node1" presStyleIdx="1" presStyleCnt="3">
        <dgm:presLayoutVars>
          <dgm:bulletEnabled val="1"/>
        </dgm:presLayoutVars>
      </dgm:prSet>
      <dgm:spPr/>
      <dgm:t>
        <a:bodyPr/>
        <a:lstStyle/>
        <a:p>
          <a:endParaRPr lang="en-US"/>
        </a:p>
      </dgm:t>
    </dgm:pt>
    <dgm:pt modelId="{96AC54B5-01EE-438B-B138-F3DD15A92FC0}" type="pres">
      <dgm:prSet presAssocID="{BFFA6798-71CB-48EF-91C7-699681F54C8F}" presName="spacing" presStyleCnt="0"/>
      <dgm:spPr/>
    </dgm:pt>
    <dgm:pt modelId="{56DC66CD-B2F5-4679-9B07-20F9DD95A613}" type="pres">
      <dgm:prSet presAssocID="{CD1D5589-B2E2-4B96-BBE4-3B72A45371A7}" presName="composite" presStyleCnt="0"/>
      <dgm:spPr/>
    </dgm:pt>
    <dgm:pt modelId="{111C34C8-ED90-41F3-B748-BB2188752ADA}" type="pres">
      <dgm:prSet presAssocID="{CD1D5589-B2E2-4B96-BBE4-3B72A45371A7}" presName="imgShp" presStyleLbl="fgImgPlace1" presStyleIdx="2" presStyleCnt="3" custAng="0" custFlipVert="0" custScaleX="112912" custScaleY="99206" custLinFactNeighborX="2593" custLinFactNeighborY="637"/>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dgm:spPr>
    </dgm:pt>
    <dgm:pt modelId="{0EF187F1-3AFB-4BDF-AA51-D456D8BA0E02}" type="pres">
      <dgm:prSet presAssocID="{CD1D5589-B2E2-4B96-BBE4-3B72A45371A7}" presName="txShp" presStyleLbl="node1" presStyleIdx="2" presStyleCnt="3">
        <dgm:presLayoutVars>
          <dgm:bulletEnabled val="1"/>
        </dgm:presLayoutVars>
      </dgm:prSet>
      <dgm:spPr/>
      <dgm:t>
        <a:bodyPr/>
        <a:lstStyle/>
        <a:p>
          <a:endParaRPr lang="en-US"/>
        </a:p>
      </dgm:t>
    </dgm:pt>
  </dgm:ptLst>
  <dgm:cxnLst>
    <dgm:cxn modelId="{7A2B22C1-C6A5-43CD-894C-8EE609B7793F}" type="presOf" srcId="{10F6F341-D941-45B5-9B07-C0AAD77B1696}" destId="{2A3B009A-6596-4B4F-9446-FB1440ADFB3E}" srcOrd="0" destOrd="0" presId="urn:microsoft.com/office/officeart/2005/8/layout/vList3"/>
    <dgm:cxn modelId="{6893E74B-28C1-43D2-ABCB-CE37D4DAAD06}" srcId="{ADD004B4-1CF4-4E8C-9417-072BC03B6918}" destId="{CD1D5589-B2E2-4B96-BBE4-3B72A45371A7}" srcOrd="2" destOrd="0" parTransId="{3E5629CC-A527-4F2E-94AC-D1BA5C848938}" sibTransId="{BA446084-B0E1-4440-889D-50F759ECD4B9}"/>
    <dgm:cxn modelId="{40E36424-5550-4209-AE39-6FCC81607C77}" type="presOf" srcId="{ADD004B4-1CF4-4E8C-9417-072BC03B6918}" destId="{547D30CD-11F6-4CB1-8A79-244AD89FD25B}" srcOrd="0" destOrd="0" presId="urn:microsoft.com/office/officeart/2005/8/layout/vList3"/>
    <dgm:cxn modelId="{6747738F-3A88-4F83-A2F0-AEB065774F9A}" srcId="{ADD004B4-1CF4-4E8C-9417-072BC03B6918}" destId="{10F6F341-D941-45B5-9B07-C0AAD77B1696}" srcOrd="0" destOrd="0" parTransId="{23451747-89E0-4EF3-9844-1A1DB2835A61}" sibTransId="{D61613B5-2B88-4C51-B382-4E6145B48D0F}"/>
    <dgm:cxn modelId="{B3C282D8-3FB4-4D13-B54F-04A54A5FFC26}" type="presOf" srcId="{F705BBA8-E415-4D8D-8E72-FD4C22696177}" destId="{48B5523D-0D74-4EC6-818D-D18E1BC8F686}" srcOrd="0" destOrd="0" presId="urn:microsoft.com/office/officeart/2005/8/layout/vList3"/>
    <dgm:cxn modelId="{72B40948-7E93-453B-B307-B547DD10D3BA}" srcId="{ADD004B4-1CF4-4E8C-9417-072BC03B6918}" destId="{F705BBA8-E415-4D8D-8E72-FD4C22696177}" srcOrd="1" destOrd="0" parTransId="{E4919574-9F08-433E-8ECD-9A795B73B844}" sibTransId="{BFFA6798-71CB-48EF-91C7-699681F54C8F}"/>
    <dgm:cxn modelId="{F047B667-D179-4189-A883-4E68D4BBFFBE}" type="presOf" srcId="{CD1D5589-B2E2-4B96-BBE4-3B72A45371A7}" destId="{0EF187F1-3AFB-4BDF-AA51-D456D8BA0E02}" srcOrd="0" destOrd="0" presId="urn:microsoft.com/office/officeart/2005/8/layout/vList3"/>
    <dgm:cxn modelId="{282341AB-90AA-4E6A-B3FC-94F684EF9CF8}" type="presParOf" srcId="{547D30CD-11F6-4CB1-8A79-244AD89FD25B}" destId="{64EBC7B7-B00D-4DA0-A8AF-4DB1461E3986}" srcOrd="0" destOrd="0" presId="urn:microsoft.com/office/officeart/2005/8/layout/vList3"/>
    <dgm:cxn modelId="{DE635554-B3BB-4F2D-8CD7-46D1A709E9CB}" type="presParOf" srcId="{64EBC7B7-B00D-4DA0-A8AF-4DB1461E3986}" destId="{9EB38FE2-86D9-4517-80FB-1E5ADE2FBF90}" srcOrd="0" destOrd="0" presId="urn:microsoft.com/office/officeart/2005/8/layout/vList3"/>
    <dgm:cxn modelId="{9E8B2157-06F5-4501-A5E6-0CBB676C9912}" type="presParOf" srcId="{64EBC7B7-B00D-4DA0-A8AF-4DB1461E3986}" destId="{2A3B009A-6596-4B4F-9446-FB1440ADFB3E}" srcOrd="1" destOrd="0" presId="urn:microsoft.com/office/officeart/2005/8/layout/vList3"/>
    <dgm:cxn modelId="{79EE3B00-A6B9-4091-8B8F-695B98DE0172}" type="presParOf" srcId="{547D30CD-11F6-4CB1-8A79-244AD89FD25B}" destId="{BA1E602D-83A2-4C60-B506-ED0EB5A445B4}" srcOrd="1" destOrd="0" presId="urn:microsoft.com/office/officeart/2005/8/layout/vList3"/>
    <dgm:cxn modelId="{4337658D-ABA6-4255-93D1-3B1DBA78A125}" type="presParOf" srcId="{547D30CD-11F6-4CB1-8A79-244AD89FD25B}" destId="{C81DF0A0-5731-4250-AC4D-5D86D4E05FD6}" srcOrd="2" destOrd="0" presId="urn:microsoft.com/office/officeart/2005/8/layout/vList3"/>
    <dgm:cxn modelId="{98513F1F-DBEC-4728-86EA-6DBAE5D19F98}" type="presParOf" srcId="{C81DF0A0-5731-4250-AC4D-5D86D4E05FD6}" destId="{3986FDBC-B5D5-4E61-8401-2367664C2FCA}" srcOrd="0" destOrd="0" presId="urn:microsoft.com/office/officeart/2005/8/layout/vList3"/>
    <dgm:cxn modelId="{15972CE5-3AEB-4D43-8092-CE43D9236E24}" type="presParOf" srcId="{C81DF0A0-5731-4250-AC4D-5D86D4E05FD6}" destId="{48B5523D-0D74-4EC6-818D-D18E1BC8F686}" srcOrd="1" destOrd="0" presId="urn:microsoft.com/office/officeart/2005/8/layout/vList3"/>
    <dgm:cxn modelId="{3EFE3CC2-2B2A-467C-90BC-1B74B65173BD}" type="presParOf" srcId="{547D30CD-11F6-4CB1-8A79-244AD89FD25B}" destId="{96AC54B5-01EE-438B-B138-F3DD15A92FC0}" srcOrd="3" destOrd="0" presId="urn:microsoft.com/office/officeart/2005/8/layout/vList3"/>
    <dgm:cxn modelId="{9034F6E1-7FA0-4AFC-96E1-C9A228A7A238}" type="presParOf" srcId="{547D30CD-11F6-4CB1-8A79-244AD89FD25B}" destId="{56DC66CD-B2F5-4679-9B07-20F9DD95A613}" srcOrd="4" destOrd="0" presId="urn:microsoft.com/office/officeart/2005/8/layout/vList3"/>
    <dgm:cxn modelId="{8806F487-4766-48F0-A911-EDDD3F3254E0}" type="presParOf" srcId="{56DC66CD-B2F5-4679-9B07-20F9DD95A613}" destId="{111C34C8-ED90-41F3-B748-BB2188752ADA}" srcOrd="0" destOrd="0" presId="urn:microsoft.com/office/officeart/2005/8/layout/vList3"/>
    <dgm:cxn modelId="{52BFD6AF-AC3D-4670-94E1-C3B6FEFC2F73}" type="presParOf" srcId="{56DC66CD-B2F5-4679-9B07-20F9DD95A613}" destId="{0EF187F1-3AFB-4BDF-AA51-D456D8BA0E02}"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3B009A-6596-4B4F-9446-FB1440ADFB3E}">
      <dsp:nvSpPr>
        <dsp:cNvPr id="0" name=""/>
        <dsp:cNvSpPr/>
      </dsp:nvSpPr>
      <dsp:spPr>
        <a:xfrm rot="10800000">
          <a:off x="931198" y="169"/>
          <a:ext cx="2982527" cy="658067"/>
        </a:xfrm>
        <a:prstGeom prst="homePlat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0189" tIns="76200" rIns="142240" bIns="76200" numCol="1" spcCol="1270" anchor="ctr" anchorCtr="0">
          <a:noAutofit/>
        </a:bodyPr>
        <a:lstStyle/>
        <a:p>
          <a:pPr lvl="0" algn="ctr" defTabSz="889000">
            <a:lnSpc>
              <a:spcPct val="90000"/>
            </a:lnSpc>
            <a:spcBef>
              <a:spcPct val="0"/>
            </a:spcBef>
            <a:spcAft>
              <a:spcPct val="35000"/>
            </a:spcAft>
          </a:pPr>
          <a:r>
            <a:rPr lang="ar-SA" sz="2000" b="1" kern="1200" dirty="0">
              <a:effectLst/>
              <a:ea typeface="Times New Roman" panose="02020603050405020304" pitchFamily="18" charset="0"/>
              <a:cs typeface="Simplified Arabic" panose="02020603050405020304" pitchFamily="18" charset="-78"/>
            </a:rPr>
            <a:t>شمولية البيانات المنشورة</a:t>
          </a:r>
          <a:endParaRPr lang="en-US" sz="2000" b="1" kern="1200" dirty="0"/>
        </a:p>
      </dsp:txBody>
      <dsp:txXfrm rot="10800000">
        <a:off x="1095715" y="169"/>
        <a:ext cx="2818010" cy="658067"/>
      </dsp:txXfrm>
    </dsp:sp>
    <dsp:sp modelId="{9EB38FE2-86D9-4517-80FB-1E5ADE2FBF90}">
      <dsp:nvSpPr>
        <dsp:cNvPr id="0" name=""/>
        <dsp:cNvSpPr/>
      </dsp:nvSpPr>
      <dsp:spPr>
        <a:xfrm>
          <a:off x="542000" y="81931"/>
          <a:ext cx="719839" cy="494543"/>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6000" r="-16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B5523D-0D74-4EC6-818D-D18E1BC8F686}">
      <dsp:nvSpPr>
        <dsp:cNvPr id="0" name=""/>
        <dsp:cNvSpPr/>
      </dsp:nvSpPr>
      <dsp:spPr>
        <a:xfrm rot="10800000">
          <a:off x="932593" y="854674"/>
          <a:ext cx="2982527" cy="658067"/>
        </a:xfrm>
        <a:prstGeom prst="homePlate">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0189" tIns="76200" rIns="142240" bIns="76200" numCol="1" spcCol="1270" anchor="ctr" anchorCtr="0">
          <a:noAutofit/>
        </a:bodyPr>
        <a:lstStyle/>
        <a:p>
          <a:pPr lvl="0" algn="ctr" defTabSz="889000">
            <a:lnSpc>
              <a:spcPct val="90000"/>
            </a:lnSpc>
            <a:spcBef>
              <a:spcPct val="0"/>
            </a:spcBef>
            <a:spcAft>
              <a:spcPct val="35000"/>
            </a:spcAft>
          </a:pPr>
          <a:r>
            <a:rPr lang="ar-SA" sz="2000" b="1" kern="1200" dirty="0">
              <a:effectLst/>
              <a:ea typeface="Times New Roman" panose="02020603050405020304" pitchFamily="18" charset="0"/>
              <a:cs typeface="Simplified Arabic" panose="02020603050405020304" pitchFamily="18" charset="-78"/>
            </a:rPr>
            <a:t>والالتزام بمواعيد النشر</a:t>
          </a:r>
          <a:endParaRPr lang="en-US" sz="2000" b="1" kern="1200" dirty="0"/>
        </a:p>
      </dsp:txBody>
      <dsp:txXfrm rot="10800000">
        <a:off x="1097110" y="854674"/>
        <a:ext cx="2818010" cy="658067"/>
      </dsp:txXfrm>
    </dsp:sp>
    <dsp:sp modelId="{3986FDBC-B5D5-4E61-8401-2367664C2FCA}">
      <dsp:nvSpPr>
        <dsp:cNvPr id="0" name=""/>
        <dsp:cNvSpPr/>
      </dsp:nvSpPr>
      <dsp:spPr>
        <a:xfrm>
          <a:off x="608919" y="902785"/>
          <a:ext cx="725420" cy="522807"/>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2000" b="-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F187F1-3AFB-4BDF-AA51-D456D8BA0E02}">
      <dsp:nvSpPr>
        <dsp:cNvPr id="0" name=""/>
        <dsp:cNvSpPr/>
      </dsp:nvSpPr>
      <dsp:spPr>
        <a:xfrm rot="10800000">
          <a:off x="936997" y="1709179"/>
          <a:ext cx="2982527" cy="658067"/>
        </a:xfrm>
        <a:prstGeom prst="homePlate">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0189" tIns="76200" rIns="142240" bIns="76200" numCol="1" spcCol="1270" anchor="ctr" anchorCtr="0">
          <a:noAutofit/>
        </a:bodyPr>
        <a:lstStyle/>
        <a:p>
          <a:pPr lvl="0" algn="ctr" defTabSz="889000">
            <a:lnSpc>
              <a:spcPct val="90000"/>
            </a:lnSpc>
            <a:spcBef>
              <a:spcPct val="0"/>
            </a:spcBef>
            <a:spcAft>
              <a:spcPct val="35000"/>
            </a:spcAft>
          </a:pPr>
          <a:r>
            <a:rPr lang="ar-SA" sz="2000" b="1" kern="1200" dirty="0">
              <a:effectLst/>
              <a:ea typeface="Times New Roman" panose="02020603050405020304" pitchFamily="18" charset="0"/>
              <a:cs typeface="Simplified Arabic" panose="02020603050405020304" pitchFamily="18" charset="-78"/>
            </a:rPr>
            <a:t>وسهولة الوصول إلى البيانات</a:t>
          </a:r>
          <a:endParaRPr lang="en-US" sz="2000" b="1" kern="1200" dirty="0"/>
        </a:p>
      </dsp:txBody>
      <dsp:txXfrm rot="10800000">
        <a:off x="1101514" y="1709179"/>
        <a:ext cx="2818010" cy="658067"/>
      </dsp:txXfrm>
    </dsp:sp>
    <dsp:sp modelId="{111C34C8-ED90-41F3-B748-BB2188752ADA}">
      <dsp:nvSpPr>
        <dsp:cNvPr id="0" name=""/>
        <dsp:cNvSpPr/>
      </dsp:nvSpPr>
      <dsp:spPr>
        <a:xfrm>
          <a:off x="582542" y="1714574"/>
          <a:ext cx="743036" cy="652841"/>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E0C92E-7C84-41AF-814C-1301A18BA986}" type="datetimeFigureOut">
              <a:rPr lang="en-US" smtClean="0"/>
              <a:t>11/24/2021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0285F-C904-49DC-9004-413B15AB4D0E}" type="slidenum">
              <a:rPr lang="en-US" smtClean="0"/>
              <a:t>‹#›</a:t>
            </a:fld>
            <a:endParaRPr lang="en-US"/>
          </a:p>
        </p:txBody>
      </p:sp>
    </p:spTree>
    <p:extLst>
      <p:ext uri="{BB962C8B-B14F-4D97-AF65-F5344CB8AC3E}">
        <p14:creationId xmlns:p14="http://schemas.microsoft.com/office/powerpoint/2010/main" val="2741393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161330" y="6152926"/>
            <a:ext cx="551690" cy="365125"/>
          </a:xfrm>
        </p:spPr>
        <p:txBody>
          <a:bodyPr/>
          <a:lstStyle/>
          <a:p>
            <a:fld id="{EB6C92C7-D049-49B2-95B9-F31BE8BC6168}" type="slidenum">
              <a:rPr lang="en-US" smtClean="0"/>
              <a:pPr/>
              <a:t>‹#›</a:t>
            </a:fld>
            <a:endParaRPr lang="en-US" dirty="0"/>
          </a:p>
        </p:txBody>
      </p:sp>
    </p:spTree>
    <p:extLst>
      <p:ext uri="{BB962C8B-B14F-4D97-AF65-F5344CB8AC3E}">
        <p14:creationId xmlns:p14="http://schemas.microsoft.com/office/powerpoint/2010/main" val="4199254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46037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2629959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188987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342979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767082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309667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832968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295615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73557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F54F5B4-A543-4F3C-AD02-DFD9316CC525}" type="slidenum">
              <a:rPr lang="en-US" smtClean="0"/>
              <a:t>‹#›</a:t>
            </a:fld>
            <a:endParaRPr lang="en-US"/>
          </a:p>
        </p:txBody>
      </p:sp>
    </p:spTree>
    <p:extLst>
      <p:ext uri="{BB962C8B-B14F-4D97-AF65-F5344CB8AC3E}">
        <p14:creationId xmlns:p14="http://schemas.microsoft.com/office/powerpoint/2010/main" val="202874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88699" y="229908"/>
            <a:ext cx="1611628" cy="719326"/>
          </a:xfrm>
          <a:prstGeom prst="rect">
            <a:avLst/>
          </a:prstGeom>
        </p:spPr>
      </p:pic>
      <p:sp>
        <p:nvSpPr>
          <p:cNvPr id="2" name="Rectangle 1"/>
          <p:cNvSpPr/>
          <p:nvPr userDrawn="1"/>
        </p:nvSpPr>
        <p:spPr>
          <a:xfrm>
            <a:off x="0" y="0"/>
            <a:ext cx="12192000" cy="6858000"/>
          </a:xfrm>
          <a:prstGeom prst="rect">
            <a:avLst/>
          </a:prstGeom>
          <a:solidFill>
            <a:srgbClr val="5A5A5A"/>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0" name="Oval 9"/>
          <p:cNvSpPr/>
          <p:nvPr userDrawn="1"/>
        </p:nvSpPr>
        <p:spPr>
          <a:xfrm>
            <a:off x="11234052" y="6061169"/>
            <a:ext cx="609600" cy="566058"/>
          </a:xfrm>
          <a:prstGeom prst="ellipse">
            <a:avLst/>
          </a:prstGeom>
          <a:solidFill>
            <a:srgbClr val="E6AE1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57470"/>
            <a:ext cx="1859674" cy="693279"/>
          </a:xfrm>
          <a:prstGeom prst="rect">
            <a:avLst/>
          </a:prstGeom>
        </p:spPr>
      </p:pic>
      <p:sp>
        <p:nvSpPr>
          <p:cNvPr id="7" name="Slide Number Placeholder 6"/>
          <p:cNvSpPr>
            <a:spLocks noGrp="1"/>
          </p:cNvSpPr>
          <p:nvPr>
            <p:ph type="sldNum" sz="quarter" idx="4"/>
          </p:nvPr>
        </p:nvSpPr>
        <p:spPr>
          <a:xfrm>
            <a:off x="11265835" y="6152926"/>
            <a:ext cx="551690" cy="365125"/>
          </a:xfrm>
          <a:prstGeom prst="rect">
            <a:avLst/>
          </a:prstGeom>
        </p:spPr>
        <p:txBody>
          <a:bodyPr vert="horz" lIns="91440" tIns="45720" rIns="91440" bIns="45720" rtlCol="0" anchor="ctr"/>
          <a:lstStyle>
            <a:lvl1pPr algn="r">
              <a:defRPr sz="2400">
                <a:solidFill>
                  <a:schemeClr val="tx1"/>
                </a:solidFill>
              </a:defRPr>
            </a:lvl1pPr>
          </a:lstStyle>
          <a:p>
            <a:fld id="{EB6C92C7-D049-49B2-95B9-F31BE8BC6168}" type="slidenum">
              <a:rPr lang="en-US" smtClean="0"/>
              <a:pPr/>
              <a:t>‹#›</a:t>
            </a:fld>
            <a:endParaRPr lang="en-US" dirty="0"/>
          </a:p>
        </p:txBody>
      </p:sp>
      <p:sp>
        <p:nvSpPr>
          <p:cNvPr id="9" name="Oval 8"/>
          <p:cNvSpPr/>
          <p:nvPr userDrawn="1"/>
        </p:nvSpPr>
        <p:spPr>
          <a:xfrm>
            <a:off x="11617234" y="5765074"/>
            <a:ext cx="357052" cy="35705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79714" y="828132"/>
            <a:ext cx="10232571" cy="5201735"/>
          </a:xfrm>
          <a:prstGeom prst="rect">
            <a:avLst/>
          </a:prstGeom>
        </p:spPr>
      </p:pic>
    </p:spTree>
    <p:extLst>
      <p:ext uri="{BB962C8B-B14F-4D97-AF65-F5344CB8AC3E}">
        <p14:creationId xmlns:p14="http://schemas.microsoft.com/office/powerpoint/2010/main" val="2371325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18/10/relationships/comments" Target="../comments/modernComment_107_7FD77AFE.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836022" y="923110"/>
            <a:ext cx="10493828" cy="5442856"/>
          </a:xfrm>
          <a:prstGeom prst="rect">
            <a:avLst/>
          </a:prstGeom>
        </p:spPr>
        <p:txBody>
          <a:bodyPr/>
          <a:lstStyle/>
          <a:p>
            <a:pPr marL="0" marR="0" algn="ctr" rtl="1">
              <a:lnSpc>
                <a:spcPct val="107000"/>
              </a:lnSpc>
              <a:spcBef>
                <a:spcPts val="0"/>
              </a:spcBef>
              <a:spcAft>
                <a:spcPts val="800"/>
              </a:spcAft>
            </a:pPr>
            <a:r>
              <a:rPr lang="ar-SA" sz="2000" dirty="0">
                <a:solidFill>
                  <a:schemeClr val="accent4"/>
                </a:solidFill>
                <a:effectLst/>
                <a:latin typeface="EucrosiaUPC" panose="020B0502040204020203" pitchFamily="18" charset="-34"/>
                <a:ea typeface="Times New Roman" panose="02020603050405020304" pitchFamily="18" charset="0"/>
                <a:cs typeface="Akhbar MT" pitchFamily="2" charset="-78"/>
              </a:rPr>
              <a:t> </a:t>
            </a:r>
            <a:r>
              <a:rPr lang="ar-JO" sz="2000" dirty="0">
                <a:solidFill>
                  <a:schemeClr val="accent4"/>
                </a:solidFill>
                <a:effectLst/>
                <a:latin typeface="EucrosiaUPC" panose="020B0502040204020203" pitchFamily="18" charset="-34"/>
                <a:ea typeface="Times New Roman" panose="02020603050405020304" pitchFamily="18" charset="0"/>
                <a:cs typeface="Akhbar MT" pitchFamily="2" charset="-78"/>
              </a:rPr>
              <a:t/>
            </a:r>
            <a:br>
              <a:rPr lang="ar-JO" sz="2000" dirty="0">
                <a:solidFill>
                  <a:schemeClr val="accent4"/>
                </a:solidFill>
                <a:effectLst/>
                <a:latin typeface="EucrosiaUPC" panose="020B0502040204020203" pitchFamily="18" charset="-34"/>
                <a:ea typeface="Times New Roman" panose="02020603050405020304" pitchFamily="18" charset="0"/>
                <a:cs typeface="Akhbar MT" pitchFamily="2" charset="-78"/>
              </a:rPr>
            </a:br>
            <a:r>
              <a:rPr lang="ar-JO" sz="2000" dirty="0">
                <a:solidFill>
                  <a:schemeClr val="accent4"/>
                </a:solidFill>
                <a:effectLst/>
                <a:latin typeface="EucrosiaUPC" panose="020B0502040204020203" pitchFamily="18" charset="-34"/>
                <a:ea typeface="Times New Roman" panose="02020603050405020304" pitchFamily="18" charset="0"/>
                <a:cs typeface="Akhbar MT" pitchFamily="2" charset="-78"/>
              </a:rPr>
              <a:t/>
            </a:r>
            <a:br>
              <a:rPr lang="ar-JO" sz="2000" dirty="0">
                <a:solidFill>
                  <a:schemeClr val="accent4"/>
                </a:solidFill>
                <a:effectLst/>
                <a:latin typeface="EucrosiaUPC" panose="020B0502040204020203" pitchFamily="18" charset="-34"/>
                <a:ea typeface="Times New Roman" panose="02020603050405020304" pitchFamily="18" charset="0"/>
                <a:cs typeface="Akhbar MT" pitchFamily="2" charset="-78"/>
              </a:rPr>
            </a:br>
            <a:r>
              <a:rPr lang="ar-JO" sz="2000" dirty="0">
                <a:solidFill>
                  <a:schemeClr val="accent4"/>
                </a:solidFill>
                <a:effectLst/>
                <a:latin typeface="EucrosiaUPC" panose="020B0502040204020203" pitchFamily="18" charset="-34"/>
                <a:ea typeface="Times New Roman" panose="02020603050405020304" pitchFamily="18" charset="0"/>
                <a:cs typeface="Akhbar MT" pitchFamily="2" charset="-78"/>
              </a:rPr>
              <a:t/>
            </a:r>
            <a:br>
              <a:rPr lang="ar-JO" sz="2000" dirty="0">
                <a:solidFill>
                  <a:schemeClr val="accent4"/>
                </a:solidFill>
                <a:effectLst/>
                <a:latin typeface="EucrosiaUPC" panose="020B0502040204020203" pitchFamily="18" charset="-34"/>
                <a:ea typeface="Times New Roman" panose="02020603050405020304" pitchFamily="18" charset="0"/>
                <a:cs typeface="Akhbar MT" pitchFamily="2" charset="-78"/>
              </a:rPr>
            </a:br>
            <a:r>
              <a:rPr lang="ar-SA" sz="4800" b="1" dirty="0">
                <a:solidFill>
                  <a:schemeClr val="accent4"/>
                </a:solidFill>
                <a:effectLst/>
                <a:latin typeface="EucrosiaUPC" panose="020B0502040204020203" pitchFamily="18" charset="-34"/>
                <a:ea typeface="Times New Roman" panose="02020603050405020304" pitchFamily="18" charset="0"/>
                <a:cs typeface="+mn-cs"/>
              </a:rPr>
              <a:t>ورقة تحليلية </a:t>
            </a:r>
            <a:r>
              <a:rPr lang="ar-JO" sz="4800" b="1" dirty="0">
                <a:solidFill>
                  <a:schemeClr val="accent4"/>
                </a:solidFill>
                <a:latin typeface="EucrosiaUPC" panose="020B0502040204020203" pitchFamily="18" charset="-34"/>
                <a:ea typeface="Times New Roman" panose="02020603050405020304" pitchFamily="18" charset="0"/>
                <a:cs typeface="+mn-cs"/>
              </a:rPr>
              <a:t>للبيانات </a:t>
            </a:r>
            <a:r>
              <a:rPr lang="ar-SA" sz="4800" b="1" dirty="0">
                <a:solidFill>
                  <a:schemeClr val="accent4"/>
                </a:solidFill>
                <a:effectLst/>
                <a:latin typeface="EucrosiaUPC" panose="020B0502040204020203" pitchFamily="18" charset="-34"/>
                <a:ea typeface="Times New Roman" panose="02020603050405020304" pitchFamily="18" charset="0"/>
                <a:cs typeface="+mn-cs"/>
              </a:rPr>
              <a:t>المالية في قطاع غزة</a:t>
            </a:r>
            <a:r>
              <a:rPr lang="ar-SA" sz="4800" dirty="0">
                <a:solidFill>
                  <a:schemeClr val="accent4"/>
                </a:solidFill>
                <a:effectLst/>
                <a:latin typeface="EucrosiaUPC" panose="020B0502040204020203" pitchFamily="18" charset="-34"/>
                <a:ea typeface="Times New Roman" panose="02020603050405020304" pitchFamily="18" charset="0"/>
                <a:cs typeface="+mn-cs"/>
              </a:rPr>
              <a:t> </a:t>
            </a:r>
            <a:br>
              <a:rPr lang="ar-SA" sz="4800" dirty="0">
                <a:solidFill>
                  <a:schemeClr val="accent4"/>
                </a:solidFill>
                <a:effectLst/>
                <a:latin typeface="EucrosiaUPC" panose="020B0502040204020203" pitchFamily="18" charset="-34"/>
                <a:ea typeface="Times New Roman" panose="02020603050405020304" pitchFamily="18" charset="0"/>
                <a:cs typeface="+mn-cs"/>
              </a:rPr>
            </a:br>
            <a:r>
              <a:rPr lang="en-US" sz="6600" dirty="0">
                <a:solidFill>
                  <a:schemeClr val="accent4"/>
                </a:solidFill>
                <a:effectLst/>
                <a:latin typeface="EucrosiaUPC" panose="020B0502040204020203" pitchFamily="18" charset="-34"/>
                <a:ea typeface="Times New Roman" panose="02020603050405020304" pitchFamily="18" charset="0"/>
                <a:cs typeface="+mn-cs"/>
              </a:rPr>
              <a:t/>
            </a:r>
            <a:br>
              <a:rPr lang="en-US" sz="6600" dirty="0">
                <a:solidFill>
                  <a:schemeClr val="accent4"/>
                </a:solidFill>
                <a:effectLst/>
                <a:latin typeface="EucrosiaUPC" panose="020B0502040204020203" pitchFamily="18" charset="-34"/>
                <a:ea typeface="Times New Roman" panose="02020603050405020304" pitchFamily="18" charset="0"/>
                <a:cs typeface="+mn-cs"/>
              </a:rPr>
            </a:br>
            <a:r>
              <a:rPr lang="ar-SA" sz="5400" dirty="0">
                <a:solidFill>
                  <a:schemeClr val="accent4"/>
                </a:solidFill>
                <a:effectLst/>
                <a:latin typeface="EucrosiaUPC" panose="020B0502040204020203" pitchFamily="18" charset="-34"/>
                <a:ea typeface="Times New Roman" panose="02020603050405020304" pitchFamily="18" charset="0"/>
                <a:cs typeface="+mn-cs"/>
              </a:rPr>
              <a:t>نوفمبر 2021 </a:t>
            </a:r>
            <a:r>
              <a:rPr lang="en-US" sz="6600" dirty="0">
                <a:solidFill>
                  <a:schemeClr val="accent4"/>
                </a:solidFill>
                <a:effectLst/>
                <a:latin typeface="EucrosiaUPC" panose="020B0502040204020203" pitchFamily="18" charset="-34"/>
                <a:ea typeface="Times New Roman" panose="02020603050405020304" pitchFamily="18" charset="0"/>
                <a:cs typeface="+mn-cs"/>
              </a:rPr>
              <a:t/>
            </a:r>
            <a:br>
              <a:rPr lang="en-US" sz="6600" dirty="0">
                <a:solidFill>
                  <a:schemeClr val="accent4"/>
                </a:solidFill>
                <a:effectLst/>
                <a:latin typeface="EucrosiaUPC" panose="020B0502040204020203" pitchFamily="18" charset="-34"/>
                <a:ea typeface="Times New Roman" panose="02020603050405020304" pitchFamily="18" charset="0"/>
                <a:cs typeface="+mn-cs"/>
              </a:rPr>
            </a:br>
            <a:r>
              <a:rPr lang="ar-JO" dirty="0">
                <a:solidFill>
                  <a:schemeClr val="accent4"/>
                </a:solidFill>
                <a:latin typeface="EucrosiaUPC" panose="020B0502040204020203" pitchFamily="18" charset="-34"/>
                <a:ea typeface="Times New Roman" panose="02020603050405020304" pitchFamily="18" charset="0"/>
                <a:cs typeface="+mn-cs"/>
              </a:rPr>
              <a:t>مروة أبوعودة </a:t>
            </a:r>
            <a:r>
              <a:rPr lang="ar-SA" dirty="0">
                <a:solidFill>
                  <a:schemeClr val="accent4"/>
                </a:solidFill>
                <a:latin typeface="EucrosiaUPC" panose="020B0502040204020203" pitchFamily="18" charset="-34"/>
                <a:ea typeface="Times New Roman" panose="02020603050405020304" pitchFamily="18" charset="0"/>
                <a:cs typeface="+mn-cs"/>
              </a:rPr>
              <a:t>-</a:t>
            </a:r>
            <a:r>
              <a:rPr lang="ar-JO" dirty="0">
                <a:solidFill>
                  <a:schemeClr val="accent4"/>
                </a:solidFill>
                <a:latin typeface="EucrosiaUPC" panose="020B0502040204020203" pitchFamily="18" charset="-34"/>
                <a:ea typeface="Times New Roman" panose="02020603050405020304" pitchFamily="18" charset="0"/>
                <a:cs typeface="+mn-cs"/>
              </a:rPr>
              <a:t> أمان </a:t>
            </a:r>
            <a:r>
              <a:rPr lang="ar-JO" sz="3200" dirty="0">
                <a:solidFill>
                  <a:schemeClr val="accent4"/>
                </a:solidFill>
                <a:latin typeface="EucrosiaUPC" panose="020B0502040204020203" pitchFamily="18" charset="-34"/>
                <a:ea typeface="Times New Roman" panose="02020603050405020304" pitchFamily="18" charset="0"/>
                <a:cs typeface="Akhbar MT" pitchFamily="2" charset="-78"/>
              </a:rPr>
              <a:t/>
            </a:r>
            <a:br>
              <a:rPr lang="ar-JO" sz="3200" dirty="0">
                <a:solidFill>
                  <a:schemeClr val="accent4"/>
                </a:solidFill>
                <a:latin typeface="EucrosiaUPC" panose="020B0502040204020203" pitchFamily="18" charset="-34"/>
                <a:ea typeface="Times New Roman" panose="02020603050405020304" pitchFamily="18" charset="0"/>
                <a:cs typeface="Akhbar MT" pitchFamily="2" charset="-78"/>
              </a:rPr>
            </a:br>
            <a:r>
              <a:rPr lang="ar-JO" sz="2800" dirty="0">
                <a:solidFill>
                  <a:schemeClr val="accent4"/>
                </a:solidFill>
                <a:latin typeface="EucrosiaUPC" panose="020B0502040204020203" pitchFamily="18" charset="-34"/>
                <a:ea typeface="Times New Roman" panose="02020603050405020304" pitchFamily="18" charset="0"/>
                <a:cs typeface="Akhbar MT" pitchFamily="2" charset="-78"/>
              </a:rPr>
              <a:t/>
            </a:r>
            <a:br>
              <a:rPr lang="ar-JO" sz="2800" dirty="0">
                <a:solidFill>
                  <a:schemeClr val="accent4"/>
                </a:solidFill>
                <a:latin typeface="EucrosiaUPC" panose="020B0502040204020203" pitchFamily="18" charset="-34"/>
                <a:ea typeface="Times New Roman" panose="02020603050405020304" pitchFamily="18" charset="0"/>
                <a:cs typeface="Akhbar MT" pitchFamily="2" charset="-78"/>
              </a:rPr>
            </a:br>
            <a:r>
              <a:rPr lang="ar-JO" sz="2800" dirty="0">
                <a:solidFill>
                  <a:schemeClr val="accent4"/>
                </a:solidFill>
                <a:latin typeface="EucrosiaUPC" panose="020B0502040204020203" pitchFamily="18" charset="-34"/>
                <a:ea typeface="Times New Roman" panose="02020603050405020304" pitchFamily="18" charset="0"/>
                <a:cs typeface="Akhbar MT" pitchFamily="2" charset="-78"/>
              </a:rPr>
              <a:t/>
            </a:r>
            <a:br>
              <a:rPr lang="ar-JO" sz="2800" dirty="0">
                <a:solidFill>
                  <a:schemeClr val="accent4"/>
                </a:solidFill>
                <a:latin typeface="EucrosiaUPC" panose="020B0502040204020203" pitchFamily="18" charset="-34"/>
                <a:ea typeface="Times New Roman" panose="02020603050405020304" pitchFamily="18" charset="0"/>
                <a:cs typeface="Akhbar MT" pitchFamily="2" charset="-78"/>
              </a:rPr>
            </a:br>
            <a:endParaRPr lang="en-US" sz="3600" dirty="0">
              <a:solidFill>
                <a:schemeClr val="accent4"/>
              </a:solidFill>
              <a:latin typeface="EucrosiaUPC" panose="020B0502040204020203" pitchFamily="18" charset="-34"/>
              <a:cs typeface="Akhbar MT" pitchFamily="2" charset="-78"/>
            </a:endParaRPr>
          </a:p>
        </p:txBody>
      </p:sp>
      <p:sp>
        <p:nvSpPr>
          <p:cNvPr id="3" name="Slide Number Placeholder 2"/>
          <p:cNvSpPr>
            <a:spLocks noGrp="1"/>
          </p:cNvSpPr>
          <p:nvPr>
            <p:ph type="sldNum" sz="quarter" idx="10"/>
          </p:nvPr>
        </p:nvSpPr>
        <p:spPr/>
        <p:txBody>
          <a:bodyPr/>
          <a:lstStyle/>
          <a:p>
            <a:fld id="{EB6C92C7-D049-49B2-95B9-F31BE8BC6168}" type="slidenum">
              <a:rPr lang="en-US" smtClean="0"/>
              <a:pPr/>
              <a:t>1</a:t>
            </a:fld>
            <a:endParaRPr lang="en-US" dirty="0"/>
          </a:p>
        </p:txBody>
      </p:sp>
    </p:spTree>
    <p:extLst>
      <p:ext uri="{BB962C8B-B14F-4D97-AF65-F5344CB8AC3E}">
        <p14:creationId xmlns:p14="http://schemas.microsoft.com/office/powerpoint/2010/main" val="3611117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B6C92C7-D049-49B2-95B9-F31BE8BC6168}" type="slidenum">
              <a:rPr lang="en-US" smtClean="0"/>
              <a:pPr/>
              <a:t>10</a:t>
            </a:fld>
            <a:endParaRPr lang="en-US" dirty="0"/>
          </a:p>
        </p:txBody>
      </p:sp>
      <p:graphicFrame>
        <p:nvGraphicFramePr>
          <p:cNvPr id="5" name="Table 4">
            <a:extLst>
              <a:ext uri="{FF2B5EF4-FFF2-40B4-BE49-F238E27FC236}">
                <a16:creationId xmlns:a16="http://schemas.microsoft.com/office/drawing/2014/main" id="{6AA5DC19-CFFE-43C5-A565-12BA47E26DE2}"/>
              </a:ext>
            </a:extLst>
          </p:cNvPr>
          <p:cNvGraphicFramePr>
            <a:graphicFrameLocks noGrp="1"/>
          </p:cNvGraphicFramePr>
          <p:nvPr>
            <p:extLst>
              <p:ext uri="{D42A27DB-BD31-4B8C-83A1-F6EECF244321}">
                <p14:modId xmlns:p14="http://schemas.microsoft.com/office/powerpoint/2010/main" val="2236931422"/>
              </p:ext>
            </p:extLst>
          </p:nvPr>
        </p:nvGraphicFramePr>
        <p:xfrm>
          <a:off x="2201662" y="5128760"/>
          <a:ext cx="8198337" cy="1212243"/>
        </p:xfrm>
        <a:graphic>
          <a:graphicData uri="http://schemas.openxmlformats.org/drawingml/2006/table">
            <a:tbl>
              <a:tblPr rtl="1" firstRow="1" firstCol="1" bandRow="1">
                <a:tableStyleId>{21E4AEA4-8DFA-4A89-87EB-49C32662AFE0}</a:tableStyleId>
              </a:tblPr>
              <a:tblGrid>
                <a:gridCol w="3027297">
                  <a:extLst>
                    <a:ext uri="{9D8B030D-6E8A-4147-A177-3AD203B41FA5}">
                      <a16:colId xmlns:a16="http://schemas.microsoft.com/office/drawing/2014/main" val="2638083665"/>
                    </a:ext>
                  </a:extLst>
                </a:gridCol>
                <a:gridCol w="1820758">
                  <a:extLst>
                    <a:ext uri="{9D8B030D-6E8A-4147-A177-3AD203B41FA5}">
                      <a16:colId xmlns:a16="http://schemas.microsoft.com/office/drawing/2014/main" val="1103572984"/>
                    </a:ext>
                  </a:extLst>
                </a:gridCol>
                <a:gridCol w="1675141">
                  <a:extLst>
                    <a:ext uri="{9D8B030D-6E8A-4147-A177-3AD203B41FA5}">
                      <a16:colId xmlns:a16="http://schemas.microsoft.com/office/drawing/2014/main" val="3271952921"/>
                    </a:ext>
                  </a:extLst>
                </a:gridCol>
                <a:gridCol w="1675141">
                  <a:extLst>
                    <a:ext uri="{9D8B030D-6E8A-4147-A177-3AD203B41FA5}">
                      <a16:colId xmlns:a16="http://schemas.microsoft.com/office/drawing/2014/main" val="1404183923"/>
                    </a:ext>
                  </a:extLst>
                </a:gridCol>
              </a:tblGrid>
              <a:tr h="584418">
                <a:tc>
                  <a:txBody>
                    <a:bodyPr/>
                    <a:lstStyle/>
                    <a:p>
                      <a:pPr marL="0" marR="0" algn="justLow" rtl="1">
                        <a:lnSpc>
                          <a:spcPct val="107000"/>
                        </a:lnSpc>
                        <a:spcBef>
                          <a:spcPts val="0"/>
                        </a:spcBef>
                        <a:spcAft>
                          <a:spcPts val="0"/>
                        </a:spcAft>
                      </a:pPr>
                      <a:r>
                        <a:rPr lang="ar-JO" sz="2000" dirty="0">
                          <a:effectLst/>
                        </a:rPr>
                        <a:t>المتحقق حتى سبتمبر 2021</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a:effectLst/>
                        </a:rPr>
                        <a:t>الإيرادات </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a:effectLst/>
                        </a:rPr>
                        <a:t>النفقات </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dirty="0">
                          <a:effectLst/>
                        </a:rPr>
                        <a:t>قيمة العجز </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84230147"/>
                  </a:ext>
                </a:extLst>
              </a:tr>
              <a:tr h="286081">
                <a:tc>
                  <a:txBody>
                    <a:bodyPr/>
                    <a:lstStyle/>
                    <a:p>
                      <a:pPr marL="0" marR="0" algn="justLow" rtl="1">
                        <a:lnSpc>
                          <a:spcPct val="107000"/>
                        </a:lnSpc>
                        <a:spcBef>
                          <a:spcPts val="0"/>
                        </a:spcBef>
                        <a:spcAft>
                          <a:spcPts val="0"/>
                        </a:spcAft>
                      </a:pPr>
                      <a:r>
                        <a:rPr lang="ar-JO" sz="2000" dirty="0">
                          <a:effectLst/>
                        </a:rPr>
                        <a:t>متحقق على أساس الالتزام </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a:effectLst/>
                        </a:rPr>
                        <a:t>1,069</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a:effectLst/>
                        </a:rPr>
                        <a:t>1,0467</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a:effectLst/>
                        </a:rPr>
                        <a:t>       ↑</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87471486"/>
                  </a:ext>
                </a:extLst>
              </a:tr>
              <a:tr h="284298">
                <a:tc>
                  <a:txBody>
                    <a:bodyPr/>
                    <a:lstStyle/>
                    <a:p>
                      <a:pPr marL="0" marR="0" algn="justLow" rtl="1">
                        <a:lnSpc>
                          <a:spcPct val="107000"/>
                        </a:lnSpc>
                        <a:spcBef>
                          <a:spcPts val="0"/>
                        </a:spcBef>
                        <a:spcAft>
                          <a:spcPts val="0"/>
                        </a:spcAft>
                      </a:pPr>
                      <a:r>
                        <a:rPr lang="ar-JO" sz="2000">
                          <a:effectLst/>
                        </a:rPr>
                        <a:t>متحقق على أساس نقدي </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dirty="0">
                          <a:effectLst/>
                        </a:rPr>
                        <a:t>870</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a:effectLst/>
                        </a:rPr>
                        <a:t>1,0467</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lgn="justLow" rtl="1">
                        <a:lnSpc>
                          <a:spcPct val="107000"/>
                        </a:lnSpc>
                        <a:spcBef>
                          <a:spcPts val="0"/>
                        </a:spcBef>
                        <a:spcAft>
                          <a:spcPts val="0"/>
                        </a:spcAft>
                        <a:buFont typeface="Simplified Arabic" panose="02020603050405020304" pitchFamily="18" charset="-78"/>
                        <a:buChar char="-"/>
                      </a:pPr>
                      <a:r>
                        <a:rPr lang="ar-JO" sz="2000" dirty="0">
                          <a:effectLst/>
                        </a:rPr>
                        <a:t>9,597</a:t>
                      </a: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44971"/>
                  </a:ext>
                </a:extLst>
              </a:tr>
            </a:tbl>
          </a:graphicData>
        </a:graphic>
      </p:graphicFrame>
      <p:graphicFrame>
        <p:nvGraphicFramePr>
          <p:cNvPr id="7" name="Table 6">
            <a:extLst>
              <a:ext uri="{FF2B5EF4-FFF2-40B4-BE49-F238E27FC236}">
                <a16:creationId xmlns:a16="http://schemas.microsoft.com/office/drawing/2014/main" id="{1C9747CE-5C24-4DA9-A88F-139AEFFD156A}"/>
              </a:ext>
            </a:extLst>
          </p:cNvPr>
          <p:cNvGraphicFramePr>
            <a:graphicFrameLocks noGrp="1"/>
          </p:cNvGraphicFramePr>
          <p:nvPr>
            <p:extLst>
              <p:ext uri="{D42A27DB-BD31-4B8C-83A1-F6EECF244321}">
                <p14:modId xmlns:p14="http://schemas.microsoft.com/office/powerpoint/2010/main" val="845080819"/>
              </p:ext>
            </p:extLst>
          </p:nvPr>
        </p:nvGraphicFramePr>
        <p:xfrm>
          <a:off x="2111596" y="2477134"/>
          <a:ext cx="8288403" cy="951866"/>
        </p:xfrm>
        <a:graphic>
          <a:graphicData uri="http://schemas.openxmlformats.org/drawingml/2006/table">
            <a:tbl>
              <a:tblPr rtl="1" firstRow="1" firstCol="1" bandRow="1">
                <a:tableStyleId>{21E4AEA4-8DFA-4A89-87EB-49C32662AFE0}</a:tableStyleId>
              </a:tblPr>
              <a:tblGrid>
                <a:gridCol w="1637739">
                  <a:extLst>
                    <a:ext uri="{9D8B030D-6E8A-4147-A177-3AD203B41FA5}">
                      <a16:colId xmlns:a16="http://schemas.microsoft.com/office/drawing/2014/main" val="187640518"/>
                    </a:ext>
                  </a:extLst>
                </a:gridCol>
                <a:gridCol w="2494625">
                  <a:extLst>
                    <a:ext uri="{9D8B030D-6E8A-4147-A177-3AD203B41FA5}">
                      <a16:colId xmlns:a16="http://schemas.microsoft.com/office/drawing/2014/main" val="3390113796"/>
                    </a:ext>
                  </a:extLst>
                </a:gridCol>
                <a:gridCol w="2052895">
                  <a:extLst>
                    <a:ext uri="{9D8B030D-6E8A-4147-A177-3AD203B41FA5}">
                      <a16:colId xmlns:a16="http://schemas.microsoft.com/office/drawing/2014/main" val="434997815"/>
                    </a:ext>
                  </a:extLst>
                </a:gridCol>
                <a:gridCol w="2103144">
                  <a:extLst>
                    <a:ext uri="{9D8B030D-6E8A-4147-A177-3AD203B41FA5}">
                      <a16:colId xmlns:a16="http://schemas.microsoft.com/office/drawing/2014/main" val="4239702122"/>
                    </a:ext>
                  </a:extLst>
                </a:gridCol>
              </a:tblGrid>
              <a:tr h="79826">
                <a:tc>
                  <a:txBody>
                    <a:bodyPr/>
                    <a:lstStyle/>
                    <a:p>
                      <a:pPr marL="0" marR="0" algn="justLow" rtl="1">
                        <a:lnSpc>
                          <a:spcPct val="107000"/>
                        </a:lnSpc>
                        <a:spcBef>
                          <a:spcPts val="0"/>
                        </a:spcBef>
                        <a:spcAft>
                          <a:spcPts val="0"/>
                        </a:spcAft>
                      </a:pPr>
                      <a:r>
                        <a:rPr lang="ar-JO" sz="2000" b="1" dirty="0">
                          <a:effectLst/>
                        </a:rPr>
                        <a:t>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rtl="1">
                        <a:lnSpc>
                          <a:spcPct val="107000"/>
                        </a:lnSpc>
                        <a:spcBef>
                          <a:spcPts val="0"/>
                        </a:spcBef>
                        <a:spcAft>
                          <a:spcPts val="0"/>
                        </a:spcAft>
                      </a:pPr>
                      <a:r>
                        <a:rPr lang="ar-JO" sz="2000" b="1" dirty="0">
                          <a:effectLst/>
                        </a:rPr>
                        <a:t>المتحقق حتى سبتمبر 2021</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المقدر لعام 2021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نسبة المتحقق من المقدر خلال الفترة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85335978"/>
                  </a:ext>
                </a:extLst>
              </a:tr>
              <a:tr h="0">
                <a:tc>
                  <a:txBody>
                    <a:bodyPr/>
                    <a:lstStyle/>
                    <a:p>
                      <a:pPr marL="0" marR="0" algn="justLow" rtl="1">
                        <a:lnSpc>
                          <a:spcPct val="107000"/>
                        </a:lnSpc>
                        <a:spcBef>
                          <a:spcPts val="0"/>
                        </a:spcBef>
                        <a:spcAft>
                          <a:spcPts val="0"/>
                        </a:spcAft>
                      </a:pPr>
                      <a:r>
                        <a:rPr lang="ar-JO" sz="2000" b="1" dirty="0">
                          <a:effectLst/>
                        </a:rPr>
                        <a:t>النفقات العامة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1,047</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3,263</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59.7%</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7917279"/>
                  </a:ext>
                </a:extLst>
              </a:tr>
            </a:tbl>
          </a:graphicData>
        </a:graphic>
      </p:graphicFrame>
      <p:sp>
        <p:nvSpPr>
          <p:cNvPr id="9" name="Rectangle 1">
            <a:extLst>
              <a:ext uri="{FF2B5EF4-FFF2-40B4-BE49-F238E27FC236}">
                <a16:creationId xmlns:a16="http://schemas.microsoft.com/office/drawing/2014/main" id="{F96C6472-57C7-43DA-8D67-83594F70B6F6}"/>
              </a:ext>
            </a:extLst>
          </p:cNvPr>
          <p:cNvSpPr txBox="1">
            <a:spLocks noChangeArrowheads="1"/>
          </p:cNvSpPr>
          <p:nvPr/>
        </p:nvSpPr>
        <p:spPr bwMode="auto">
          <a:xfrm>
            <a:off x="547249" y="516997"/>
            <a:ext cx="11097502"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defTabSz="914400" rtl="0" eaLnBrk="0" fontAlgn="base" latinLnBrk="0" hangingPunct="0">
              <a:lnSpc>
                <a:spcPct val="90000"/>
              </a:lnSpc>
              <a:spcBef>
                <a:spcPct val="0"/>
              </a:spcBef>
              <a:spcAft>
                <a:spcPct val="0"/>
              </a:spcAft>
              <a:buNone/>
              <a:defRPr sz="4400" kern="1200">
                <a:solidFill>
                  <a:schemeClr val="tx1"/>
                </a:solidFill>
                <a:latin typeface="Arial" panose="020B0604020202020204" pitchFamily="34" charset="0"/>
                <a:ea typeface="+mj-ea"/>
                <a:cs typeface="+mj-cs"/>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r" rtl="1">
              <a:lnSpc>
                <a:spcPct val="100000"/>
              </a:lnSpc>
            </a:pPr>
            <a:r>
              <a:rPr lang="en-US" altLang="en-US" sz="2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
            </a:r>
            <a:br>
              <a:rPr lang="en-US" altLang="en-US" sz="2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br>
            <a:r>
              <a:rPr lang="ar-JO" altLang="en-US" sz="2400" b="1" dirty="0">
                <a:solidFill>
                  <a:srgbClr val="E6AE10"/>
                </a:solidFill>
                <a:latin typeface="Simplified Arabic" panose="02020603050405020304" pitchFamily="18" charset="-78"/>
                <a:ea typeface="Times New Roman" panose="02020603050405020304" pitchFamily="18" charset="0"/>
                <a:cs typeface="Simplified Arabic" panose="02020603050405020304" pitchFamily="18" charset="-78"/>
              </a:rPr>
              <a:t>النفقات المتحققة على أساس الالتزام حتى سبتمبر 2021 </a:t>
            </a:r>
            <a:endParaRPr lang="en-US" altLang="en-US" sz="2400" b="1" dirty="0">
              <a:solidFill>
                <a:srgbClr val="E6AE10"/>
              </a:solidFill>
            </a:endParaRPr>
          </a:p>
          <a:p>
            <a:pPr algn="r" rtl="1">
              <a:lnSpc>
                <a:spcPct val="100000"/>
              </a:lnSpc>
            </a:pPr>
            <a:r>
              <a:rPr lang="en-US" sz="2000" dirty="0">
                <a:solidFill>
                  <a:srgbClr val="E6AE10"/>
                </a:solidFill>
              </a:rPr>
              <a:t>◄ </a:t>
            </a:r>
            <a:r>
              <a:rPr lang="ar-SA" sz="2000" dirty="0">
                <a:solidFill>
                  <a:srgbClr val="E6AE10"/>
                </a:solidFill>
              </a:rPr>
              <a:t> </a:t>
            </a:r>
            <a:r>
              <a:rPr lang="ar-JO" altLang="en-US" sz="2000" b="1" dirty="0">
                <a:solidFill>
                  <a:schemeClr val="bg1"/>
                </a:solidFill>
                <a:latin typeface="Simplified Arabic" panose="02020603050405020304" pitchFamily="18" charset="-78"/>
                <a:ea typeface="Times New Roman" panose="02020603050405020304" pitchFamily="18" charset="0"/>
                <a:cs typeface="Simplified Arabic" panose="02020603050405020304" pitchFamily="18" charset="-78"/>
              </a:rPr>
              <a:t>بالإشارة الى الجدول أدناه بلغ إجمالي النفقات المتحققة حتى نهاية سبتمبر 2021 (1.046) م.ش بما نسبته 59.7% من قيمة</a:t>
            </a:r>
            <a:r>
              <a:rPr lang="ar-SA" altLang="en-US" sz="2000" b="1" dirty="0">
                <a:solidFill>
                  <a:schemeClr val="bg1"/>
                </a:solidFill>
                <a:latin typeface="Simplified Arabic" panose="02020603050405020304" pitchFamily="18" charset="-78"/>
                <a:ea typeface="Times New Roman" panose="02020603050405020304" pitchFamily="18" charset="0"/>
                <a:cs typeface="Simplified Arabic" panose="02020603050405020304" pitchFamily="18" charset="-78"/>
              </a:rPr>
              <a:t/>
            </a:r>
            <a:br>
              <a:rPr lang="ar-SA" altLang="en-US" sz="2000" b="1" dirty="0">
                <a:solidFill>
                  <a:schemeClr val="bg1"/>
                </a:solidFill>
                <a:latin typeface="Simplified Arabic" panose="02020603050405020304" pitchFamily="18" charset="-78"/>
                <a:ea typeface="Times New Roman" panose="02020603050405020304" pitchFamily="18" charset="0"/>
                <a:cs typeface="Simplified Arabic" panose="02020603050405020304" pitchFamily="18" charset="-78"/>
              </a:rPr>
            </a:br>
            <a:r>
              <a:rPr lang="ar-SA" altLang="en-US" sz="2000" b="1" dirty="0">
                <a:solidFill>
                  <a:schemeClr val="bg1"/>
                </a:solidFill>
                <a:latin typeface="Simplified Arabic" panose="02020603050405020304" pitchFamily="18" charset="-78"/>
                <a:ea typeface="Times New Roman" panose="02020603050405020304" pitchFamily="18" charset="0"/>
                <a:cs typeface="Simplified Arabic" panose="02020603050405020304" pitchFamily="18" charset="-78"/>
              </a:rPr>
              <a:t>    </a:t>
            </a:r>
            <a:r>
              <a:rPr lang="ar-JO" altLang="en-US" sz="2000" b="1" dirty="0">
                <a:solidFill>
                  <a:schemeClr val="bg1"/>
                </a:solidFill>
                <a:latin typeface="Simplified Arabic" panose="02020603050405020304" pitchFamily="18" charset="-78"/>
                <a:ea typeface="Times New Roman" panose="02020603050405020304" pitchFamily="18" charset="0"/>
                <a:cs typeface="Simplified Arabic" panose="02020603050405020304" pitchFamily="18" charset="-78"/>
              </a:rPr>
              <a:t>إجمالي النفقات المقدرة وبمعدل شهري 136 مليون شيكل</a:t>
            </a:r>
            <a:r>
              <a:rPr lang="ar-JO" altLang="en-US" sz="2000" b="1" dirty="0">
                <a:solidFill>
                  <a:schemeClr val="bg1"/>
                </a:solidFill>
                <a:latin typeface="Simplified Arabic" panose="02020603050405020304" pitchFamily="18" charset="-78"/>
                <a:cs typeface="Simplified Arabic" panose="02020603050405020304" pitchFamily="18" charset="-78"/>
              </a:rPr>
              <a:t>. </a:t>
            </a:r>
          </a:p>
          <a:p>
            <a:pPr algn="r" rtl="1">
              <a:lnSpc>
                <a:spcPct val="100000"/>
              </a:lnSpc>
            </a:pPr>
            <a:endParaRPr lang="ar-JO" altLang="en-US" sz="2000" b="1" dirty="0">
              <a:solidFill>
                <a:schemeClr val="bg1"/>
              </a:solidFill>
              <a:latin typeface="Simplified Arabic" panose="02020603050405020304" pitchFamily="18" charset="-78"/>
              <a:cs typeface="Simplified Arabic" panose="02020603050405020304" pitchFamily="18" charset="-78"/>
            </a:endParaRPr>
          </a:p>
          <a:p>
            <a:pPr algn="r" rtl="1">
              <a:lnSpc>
                <a:spcPct val="100000"/>
              </a:lnSpc>
            </a:pPr>
            <a:endParaRPr lang="ar-JO" altLang="en-US" sz="2000" b="1" dirty="0">
              <a:solidFill>
                <a:schemeClr val="bg1"/>
              </a:solidFill>
              <a:latin typeface="Simplified Arabic" panose="02020603050405020304" pitchFamily="18" charset="-78"/>
              <a:cs typeface="Simplified Arabic" panose="02020603050405020304" pitchFamily="18" charset="-78"/>
            </a:endParaRPr>
          </a:p>
          <a:p>
            <a:pPr algn="r" rtl="1">
              <a:lnSpc>
                <a:spcPct val="100000"/>
              </a:lnSpc>
            </a:pPr>
            <a:endParaRPr lang="ar-SA" altLang="en-US" sz="2000" b="1" dirty="0">
              <a:solidFill>
                <a:schemeClr val="bg1"/>
              </a:solidFill>
              <a:latin typeface="Simplified Arabic" panose="02020603050405020304" pitchFamily="18" charset="-78"/>
              <a:cs typeface="Simplified Arabic" panose="02020603050405020304" pitchFamily="18" charset="-78"/>
            </a:endParaRPr>
          </a:p>
          <a:p>
            <a:pPr algn="r" rtl="1">
              <a:lnSpc>
                <a:spcPct val="100000"/>
              </a:lnSpc>
            </a:pPr>
            <a:endParaRPr lang="ar-JO" altLang="en-US" sz="2000" b="1" dirty="0">
              <a:solidFill>
                <a:schemeClr val="bg1"/>
              </a:solidFill>
              <a:latin typeface="Simplified Arabic" panose="02020603050405020304" pitchFamily="18" charset="-78"/>
              <a:cs typeface="Simplified Arabic" panose="02020603050405020304" pitchFamily="18" charset="-78"/>
            </a:endParaRPr>
          </a:p>
          <a:p>
            <a:pPr algn="r" rtl="1">
              <a:lnSpc>
                <a:spcPct val="100000"/>
              </a:lnSpc>
            </a:pPr>
            <a:endParaRPr lang="ar-JO" altLang="en-US" sz="2000" b="1" dirty="0">
              <a:solidFill>
                <a:schemeClr val="bg1"/>
              </a:solidFill>
              <a:latin typeface="Simplified Arabic" panose="02020603050405020304" pitchFamily="18" charset="-78"/>
              <a:cs typeface="Simplified Arabic" panose="02020603050405020304" pitchFamily="18" charset="-78"/>
            </a:endParaRPr>
          </a:p>
          <a:p>
            <a:pPr algn="r" rtl="1">
              <a:lnSpc>
                <a:spcPct val="100000"/>
              </a:lnSpc>
            </a:pPr>
            <a:endParaRPr lang="ar-JO" altLang="en-US" sz="2000" b="1" dirty="0">
              <a:solidFill>
                <a:schemeClr val="bg1"/>
              </a:solidFill>
              <a:latin typeface="Simplified Arabic" panose="02020603050405020304" pitchFamily="18" charset="-78"/>
              <a:cs typeface="Simplified Arabic" panose="02020603050405020304" pitchFamily="18" charset="-78"/>
            </a:endParaRPr>
          </a:p>
          <a:p>
            <a:pPr algn="r" rtl="1">
              <a:lnSpc>
                <a:spcPct val="100000"/>
              </a:lnSpc>
            </a:pPr>
            <a:r>
              <a:rPr lang="en-US" sz="2000" dirty="0">
                <a:solidFill>
                  <a:srgbClr val="E6AE10"/>
                </a:solidFill>
              </a:rPr>
              <a:t>◄ </a:t>
            </a:r>
            <a:r>
              <a:rPr lang="ar-SA" sz="2000" dirty="0">
                <a:solidFill>
                  <a:srgbClr val="E6AE10"/>
                </a:solidFill>
              </a:rPr>
              <a:t> </a:t>
            </a:r>
            <a:r>
              <a:rPr lang="ar-JO" altLang="en-US" sz="2000" b="1" dirty="0">
                <a:solidFill>
                  <a:schemeClr val="bg1"/>
                </a:solidFill>
                <a:latin typeface="Simplified Arabic" panose="02020603050405020304" pitchFamily="18" charset="-78"/>
                <a:cs typeface="Simplified Arabic" panose="02020603050405020304" pitchFamily="18" charset="-78"/>
              </a:rPr>
              <a:t>وبمقارنة نسبة الإيرادات المتحققة مع النفقات المتحققة من موازنة 2021 حتى سبتمبر، نستنتج أنه لا يوجد عجز حقيقي في</a:t>
            </a:r>
            <a:r>
              <a:rPr lang="ar-SA" altLang="en-US" sz="2000" b="1" dirty="0">
                <a:solidFill>
                  <a:schemeClr val="bg1"/>
                </a:solidFill>
                <a:latin typeface="Simplified Arabic" panose="02020603050405020304" pitchFamily="18" charset="-78"/>
                <a:cs typeface="Simplified Arabic" panose="02020603050405020304" pitchFamily="18" charset="-78"/>
              </a:rPr>
              <a:t/>
            </a:r>
            <a:br>
              <a:rPr lang="ar-SA" altLang="en-US" sz="2000" b="1" dirty="0">
                <a:solidFill>
                  <a:schemeClr val="bg1"/>
                </a:solidFill>
                <a:latin typeface="Simplified Arabic" panose="02020603050405020304" pitchFamily="18" charset="-78"/>
                <a:cs typeface="Simplified Arabic" panose="02020603050405020304" pitchFamily="18" charset="-78"/>
              </a:rPr>
            </a:br>
            <a:r>
              <a:rPr lang="ar-SA" altLang="en-US" sz="2000" b="1" dirty="0">
                <a:solidFill>
                  <a:schemeClr val="bg1"/>
                </a:solidFill>
                <a:latin typeface="Simplified Arabic" panose="02020603050405020304" pitchFamily="18" charset="-78"/>
                <a:cs typeface="Simplified Arabic" panose="02020603050405020304" pitchFamily="18" charset="-78"/>
              </a:rPr>
              <a:t>    </a:t>
            </a:r>
            <a:r>
              <a:rPr lang="ar-JO" altLang="en-US" sz="2000" b="1" dirty="0">
                <a:solidFill>
                  <a:schemeClr val="bg1"/>
                </a:solidFill>
                <a:latin typeface="Simplified Arabic" panose="02020603050405020304" pitchFamily="18" charset="-78"/>
                <a:cs typeface="Simplified Arabic" panose="02020603050405020304" pitchFamily="18" charset="-78"/>
              </a:rPr>
              <a:t>الموازنة العامة كما هو موضح أدناه والذي يعكس تغطية الإيرادات على أساس الالتزام للنفقات في الفترة المحددة مع تحقيق فائض</a:t>
            </a:r>
            <a:r>
              <a:rPr lang="ar-SA" altLang="en-US" sz="2000" b="1" dirty="0">
                <a:solidFill>
                  <a:schemeClr val="bg1"/>
                </a:solidFill>
                <a:latin typeface="Simplified Arabic" panose="02020603050405020304" pitchFamily="18" charset="-78"/>
                <a:cs typeface="Simplified Arabic" panose="02020603050405020304" pitchFamily="18" charset="-78"/>
              </a:rPr>
              <a:t/>
            </a:r>
            <a:br>
              <a:rPr lang="ar-SA" altLang="en-US" sz="2000" b="1" dirty="0">
                <a:solidFill>
                  <a:schemeClr val="bg1"/>
                </a:solidFill>
                <a:latin typeface="Simplified Arabic" panose="02020603050405020304" pitchFamily="18" charset="-78"/>
                <a:cs typeface="Simplified Arabic" panose="02020603050405020304" pitchFamily="18" charset="-78"/>
              </a:rPr>
            </a:br>
            <a:r>
              <a:rPr lang="ar-SA" altLang="en-US" sz="2000" b="1" dirty="0">
                <a:solidFill>
                  <a:schemeClr val="bg1"/>
                </a:solidFill>
                <a:latin typeface="Simplified Arabic" panose="02020603050405020304" pitchFamily="18" charset="-78"/>
                <a:cs typeface="Simplified Arabic" panose="02020603050405020304" pitchFamily="18" charset="-78"/>
              </a:rPr>
              <a:t>    </a:t>
            </a:r>
            <a:r>
              <a:rPr lang="ar-JO" altLang="en-US" sz="2000" b="1" dirty="0">
                <a:solidFill>
                  <a:schemeClr val="bg1"/>
                </a:solidFill>
                <a:latin typeface="Simplified Arabic" panose="02020603050405020304" pitchFamily="18" charset="-78"/>
                <a:cs typeface="Simplified Arabic" panose="02020603050405020304" pitchFamily="18" charset="-78"/>
              </a:rPr>
              <a:t>بسيط وذلك على أساس الالتزام، وانما يظهر العجز على أساس نقدي في الخزينة العامة بسبب نقس السيولة</a:t>
            </a:r>
            <a:r>
              <a:rPr lang="ar-JO" altLang="en-US" sz="2000" dirty="0">
                <a:solidFill>
                  <a:schemeClr val="bg1"/>
                </a:solidFill>
                <a:latin typeface="Simplified Arabic" panose="02020603050405020304" pitchFamily="18" charset="-78"/>
                <a:ea typeface="Times New Roman" panose="02020603050405020304" pitchFamily="18" charset="0"/>
                <a:cs typeface="Simplified Arabic" panose="02020603050405020304" pitchFamily="18" charset="-78"/>
              </a:rPr>
              <a:t>.</a:t>
            </a:r>
            <a:r>
              <a:rPr lang="ar-JO" altLang="en-US" sz="1800" dirty="0">
                <a:cs typeface="Arial" panose="020B0604020202020204" pitchFamily="34" charset="0"/>
              </a:rPr>
              <a:t/>
            </a:r>
            <a:br>
              <a:rPr lang="ar-JO" altLang="en-US" sz="1800" dirty="0">
                <a:cs typeface="Arial" panose="020B0604020202020204" pitchFamily="34" charset="0"/>
              </a:rPr>
            </a:br>
            <a:endParaRPr lang="en-US" altLang="en-US" sz="1800" dirty="0">
              <a:cs typeface="Arial" panose="020B0604020202020204" pitchFamily="34" charset="0"/>
            </a:endParaRPr>
          </a:p>
        </p:txBody>
      </p:sp>
    </p:spTree>
    <p:extLst>
      <p:ext uri="{BB962C8B-B14F-4D97-AF65-F5344CB8AC3E}">
        <p14:creationId xmlns:p14="http://schemas.microsoft.com/office/powerpoint/2010/main" val="189726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DCA66BC7-F893-46DF-B8F0-3E0E49483D1D}"/>
              </a:ext>
            </a:extLst>
          </p:cNvPr>
          <p:cNvSpPr>
            <a:spLocks noGrp="1" noChangeArrowheads="1"/>
          </p:cNvSpPr>
          <p:nvPr>
            <p:ph type="ctrTitle" idx="4294967295"/>
          </p:nvPr>
        </p:nvSpPr>
        <p:spPr bwMode="auto">
          <a:xfrm>
            <a:off x="1028700" y="1967266"/>
            <a:ext cx="2628900" cy="2547257"/>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fontAlgn="base">
              <a:spcAft>
                <a:spcPct val="0"/>
              </a:spcAft>
              <a:buClrTx/>
              <a:buSzTx/>
              <a:tabLst/>
            </a:pPr>
            <a:r>
              <a:rPr kumimoji="0" lang="en-US" altLang="en-US" sz="3300" b="0" i="0" u="none" strike="noStrike" kern="1200" cap="none" normalizeH="0" baseline="0" dirty="0">
                <a:ln>
                  <a:noFill/>
                </a:ln>
                <a:solidFill>
                  <a:srgbClr val="FFC000"/>
                </a:solidFill>
                <a:effectLst/>
                <a:latin typeface="+mj-lt"/>
                <a:ea typeface="+mj-ea"/>
                <a:cs typeface="+mj-cs"/>
              </a:rPr>
              <a:t>جدول رقم</a:t>
            </a:r>
            <a:r>
              <a:rPr lang="ar-JO" altLang="en-US" sz="3300" dirty="0">
                <a:solidFill>
                  <a:srgbClr val="FFC000"/>
                </a:solidFill>
                <a:sym typeface="Wingdings" panose="05000000000000000000" pitchFamily="2" charset="2"/>
              </a:rPr>
              <a:t>(4)</a:t>
            </a:r>
            <a:r>
              <a:rPr kumimoji="0" lang="ar-JO" altLang="en-US" sz="3300" b="0" i="0" u="none" strike="noStrike" kern="1200" cap="none" normalizeH="0" baseline="0" dirty="0">
                <a:ln>
                  <a:noFill/>
                </a:ln>
                <a:solidFill>
                  <a:srgbClr val="FFFFFF"/>
                </a:solidFill>
                <a:effectLst/>
                <a:latin typeface="+mj-lt"/>
                <a:ea typeface="+mj-ea"/>
                <a:cs typeface="+mj-cs"/>
              </a:rPr>
              <a:t/>
            </a:r>
            <a:br>
              <a:rPr kumimoji="0" lang="ar-JO" altLang="en-US" sz="3300" b="0" i="0" u="none" strike="noStrike" kern="1200" cap="none" normalizeH="0" baseline="0" dirty="0">
                <a:ln>
                  <a:noFill/>
                </a:ln>
                <a:solidFill>
                  <a:srgbClr val="FFFFFF"/>
                </a:solidFill>
                <a:effectLst/>
                <a:latin typeface="+mj-lt"/>
                <a:ea typeface="+mj-ea"/>
                <a:cs typeface="+mj-cs"/>
              </a:rPr>
            </a:br>
            <a:r>
              <a:rPr kumimoji="0" lang="en-US" altLang="en-US" sz="3300" b="1" i="0" u="none" strike="noStrike" kern="1200" cap="none" normalizeH="0" baseline="0" dirty="0">
                <a:ln>
                  <a:noFill/>
                </a:ln>
                <a:solidFill>
                  <a:srgbClr val="FFFFFF"/>
                </a:solidFill>
                <a:effectLst/>
                <a:latin typeface="+mj-lt"/>
                <a:ea typeface="+mj-ea"/>
                <a:cs typeface="+mj-cs"/>
              </a:rPr>
              <a:t>توزيع النفقات حسب مراكز المسؤولية </a:t>
            </a:r>
            <a:r>
              <a:rPr kumimoji="0" lang="en-US" altLang="en-US" sz="3300" b="1" i="0" u="none" strike="noStrike" kern="1200" cap="none" normalizeH="0" baseline="0" dirty="0" err="1">
                <a:ln>
                  <a:noFill/>
                </a:ln>
                <a:solidFill>
                  <a:srgbClr val="FFFFFF"/>
                </a:solidFill>
                <a:effectLst/>
                <a:latin typeface="+mj-lt"/>
                <a:ea typeface="+mj-ea"/>
                <a:cs typeface="+mj-cs"/>
              </a:rPr>
              <a:t>لموازنة</a:t>
            </a:r>
            <a:r>
              <a:rPr kumimoji="0" lang="ar-JO" altLang="en-US" sz="3300" b="1" i="0" u="none" strike="noStrike" kern="1200" cap="none" normalizeH="0" baseline="0" dirty="0">
                <a:ln>
                  <a:noFill/>
                </a:ln>
                <a:solidFill>
                  <a:srgbClr val="FFFFFF"/>
                </a:solidFill>
                <a:effectLst/>
                <a:latin typeface="+mj-lt"/>
                <a:ea typeface="+mj-ea"/>
                <a:cs typeface="+mj-cs"/>
              </a:rPr>
              <a:t> 2021</a:t>
            </a:r>
            <a:endParaRPr kumimoji="0" lang="en-US" altLang="en-US" sz="3300" b="0" i="0" u="none" strike="noStrike" kern="1200" cap="none" normalizeH="0" baseline="0" dirty="0">
              <a:ln>
                <a:noFill/>
              </a:ln>
              <a:solidFill>
                <a:srgbClr val="FFFFFF"/>
              </a:solidFill>
              <a:effectLst/>
              <a:latin typeface="+mj-lt"/>
              <a:ea typeface="+mj-ea"/>
              <a:cs typeface="+mj-cs"/>
            </a:endParaRPr>
          </a:p>
          <a:p>
            <a:pPr marL="0" marR="0" lvl="0" indent="0" algn="ctr" fontAlgn="base">
              <a:spcAft>
                <a:spcPct val="0"/>
              </a:spcAft>
              <a:buClrTx/>
              <a:buSzTx/>
              <a:tabLst/>
            </a:pPr>
            <a:endParaRPr kumimoji="0" lang="en-US" altLang="en-US" sz="3300" b="0" i="0" u="none" strike="noStrike" kern="1200" cap="none" normalizeH="0" baseline="0" dirty="0">
              <a:ln>
                <a:noFill/>
              </a:ln>
              <a:solidFill>
                <a:srgbClr val="FFFFFF"/>
              </a:solidFill>
              <a:effectLst/>
              <a:latin typeface="+mj-lt"/>
              <a:ea typeface="+mj-ea"/>
              <a:cs typeface="+mj-cs"/>
            </a:endParaRPr>
          </a:p>
        </p:txBody>
      </p:sp>
      <p:sp>
        <p:nvSpPr>
          <p:cNvPr id="3" name="Slide Number Placeholder 2"/>
          <p:cNvSpPr>
            <a:spLocks noGrp="1"/>
          </p:cNvSpPr>
          <p:nvPr>
            <p:ph type="sldNum" sz="quarter" idx="10"/>
          </p:nvPr>
        </p:nvSpPr>
        <p:spPr>
          <a:xfrm>
            <a:off x="11034184" y="6356350"/>
            <a:ext cx="514349" cy="365125"/>
          </a:xfrm>
        </p:spPr>
        <p:txBody>
          <a:bodyPr vert="horz" lIns="91440" tIns="45720" rIns="91440" bIns="45720" rtlCol="0" anchor="ctr">
            <a:normAutofit/>
          </a:bodyPr>
          <a:lstStyle/>
          <a:p>
            <a:pPr>
              <a:spcAft>
                <a:spcPts val="600"/>
              </a:spcAft>
            </a:pPr>
            <a:fld id="{EB6C92C7-D049-49B2-95B9-F31BE8BC6168}" type="slidenum">
              <a:rPr lang="en-US" sz="1200">
                <a:solidFill>
                  <a:schemeClr val="tx1">
                    <a:alpha val="80000"/>
                  </a:schemeClr>
                </a:solidFill>
              </a:rPr>
              <a:pPr>
                <a:spcAft>
                  <a:spcPts val="600"/>
                </a:spcAft>
              </a:pPr>
              <a:t>11</a:t>
            </a:fld>
            <a:endParaRPr lang="en-US" sz="1200">
              <a:solidFill>
                <a:schemeClr val="tx1">
                  <a:alpha val="80000"/>
                </a:schemeClr>
              </a:solidFill>
            </a:endParaRPr>
          </a:p>
        </p:txBody>
      </p:sp>
      <p:graphicFrame>
        <p:nvGraphicFramePr>
          <p:cNvPr id="4" name="Table 3">
            <a:extLst>
              <a:ext uri="{FF2B5EF4-FFF2-40B4-BE49-F238E27FC236}">
                <a16:creationId xmlns:a16="http://schemas.microsoft.com/office/drawing/2014/main" id="{B55412DF-1483-47AE-A9C4-4DB02D2A6D86}"/>
              </a:ext>
            </a:extLst>
          </p:cNvPr>
          <p:cNvGraphicFramePr>
            <a:graphicFrameLocks noGrp="1"/>
          </p:cNvGraphicFramePr>
          <p:nvPr>
            <p:extLst>
              <p:ext uri="{D42A27DB-BD31-4B8C-83A1-F6EECF244321}">
                <p14:modId xmlns:p14="http://schemas.microsoft.com/office/powerpoint/2010/main" val="3304777269"/>
              </p:ext>
            </p:extLst>
          </p:nvPr>
        </p:nvGraphicFramePr>
        <p:xfrm>
          <a:off x="4216526" y="697010"/>
          <a:ext cx="7403257" cy="4914901"/>
        </p:xfrm>
        <a:graphic>
          <a:graphicData uri="http://schemas.openxmlformats.org/drawingml/2006/table">
            <a:tbl>
              <a:tblPr rtl="1" firstRow="1" firstCol="1" bandRow="1"/>
              <a:tblGrid>
                <a:gridCol w="5189359">
                  <a:extLst>
                    <a:ext uri="{9D8B030D-6E8A-4147-A177-3AD203B41FA5}">
                      <a16:colId xmlns:a16="http://schemas.microsoft.com/office/drawing/2014/main" val="4026897948"/>
                    </a:ext>
                  </a:extLst>
                </a:gridCol>
                <a:gridCol w="1071151">
                  <a:extLst>
                    <a:ext uri="{9D8B030D-6E8A-4147-A177-3AD203B41FA5}">
                      <a16:colId xmlns:a16="http://schemas.microsoft.com/office/drawing/2014/main" val="2250788180"/>
                    </a:ext>
                  </a:extLst>
                </a:gridCol>
                <a:gridCol w="1142747">
                  <a:extLst>
                    <a:ext uri="{9D8B030D-6E8A-4147-A177-3AD203B41FA5}">
                      <a16:colId xmlns:a16="http://schemas.microsoft.com/office/drawing/2014/main" val="4108206171"/>
                    </a:ext>
                  </a:extLst>
                </a:gridCol>
              </a:tblGrid>
              <a:tr h="889809">
                <a:tc>
                  <a:txBody>
                    <a:bodyPr/>
                    <a:lstStyle/>
                    <a:p>
                      <a:pPr marL="0" marR="0" algn="justLow" rtl="1" fontAlgn="t">
                        <a:lnSpc>
                          <a:spcPct val="100000"/>
                        </a:lnSpc>
                        <a:spcBef>
                          <a:spcPts val="0"/>
                        </a:spcBef>
                        <a:spcAft>
                          <a:spcPts val="0"/>
                        </a:spcAft>
                      </a:pPr>
                      <a:r>
                        <a:rPr lang="ar-JO" sz="2400" b="1" i="0" u="none" strike="noStrike" dirty="0">
                          <a:solidFill>
                            <a:srgbClr val="FFC000"/>
                          </a:solidFill>
                          <a:effectLst/>
                          <a:latin typeface="Garamond" panose="02020404030301010803" pitchFamily="18" charset="0"/>
                          <a:ea typeface="Times New Roman" panose="02020603050405020304" pitchFamily="18" charset="0"/>
                          <a:cs typeface="Simplified Arabic" panose="02020603050405020304" pitchFamily="18" charset="-78"/>
                        </a:rPr>
                        <a:t>مراكز المسؤولية / ومخصصاتها من اجمالي النفقات العامة </a:t>
                      </a:r>
                      <a:endParaRPr lang="ar-JO" sz="2400" b="1" i="0" u="none" strike="noStrike" dirty="0">
                        <a:solidFill>
                          <a:srgbClr val="FFC00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justLow" rtl="1" fontAlgn="t">
                        <a:lnSpc>
                          <a:spcPct val="100000"/>
                        </a:lnSpc>
                        <a:spcBef>
                          <a:spcPts val="0"/>
                        </a:spcBef>
                        <a:spcAft>
                          <a:spcPts val="0"/>
                        </a:spcAft>
                      </a:pPr>
                      <a:r>
                        <a:rPr lang="ar-JO" sz="2400" b="1" i="0" u="none" strike="noStrike" dirty="0">
                          <a:solidFill>
                            <a:srgbClr val="FFC000"/>
                          </a:solidFill>
                          <a:effectLst/>
                          <a:latin typeface="Garamond" panose="02020404030301010803" pitchFamily="18" charset="0"/>
                          <a:ea typeface="Times New Roman" panose="02020603050405020304" pitchFamily="18" charset="0"/>
                          <a:cs typeface="Simplified Arabic" panose="02020603050405020304" pitchFamily="18" charset="-78"/>
                        </a:rPr>
                        <a:t>موازنة 2021 </a:t>
                      </a:r>
                      <a:endParaRPr lang="ar-JO" sz="2400" b="1" i="0" u="none" strike="noStrike" dirty="0">
                        <a:solidFill>
                          <a:srgbClr val="FFC00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justLow" rtl="1" fontAlgn="t">
                        <a:lnSpc>
                          <a:spcPct val="100000"/>
                        </a:lnSpc>
                        <a:spcBef>
                          <a:spcPts val="0"/>
                        </a:spcBef>
                        <a:spcAft>
                          <a:spcPts val="0"/>
                        </a:spcAft>
                      </a:pPr>
                      <a:r>
                        <a:rPr lang="ar-JO" sz="2400" b="1" i="0" u="none" strike="noStrike" dirty="0">
                          <a:solidFill>
                            <a:srgbClr val="FFC000"/>
                          </a:solidFill>
                          <a:effectLst/>
                          <a:latin typeface="Garamond" panose="02020404030301010803" pitchFamily="18" charset="0"/>
                          <a:ea typeface="Times New Roman" panose="02020603050405020304" pitchFamily="18" charset="0"/>
                          <a:cs typeface="Simplified Arabic" panose="02020603050405020304" pitchFamily="18" charset="-78"/>
                        </a:rPr>
                        <a:t>التوزيع النسبي </a:t>
                      </a:r>
                      <a:endParaRPr lang="ar-JO" sz="2400" b="1" i="0" u="none" strike="noStrike" dirty="0">
                        <a:solidFill>
                          <a:srgbClr val="FFC00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636832139"/>
                  </a:ext>
                </a:extLst>
              </a:tr>
              <a:tr h="853975">
                <a:tc>
                  <a:txBody>
                    <a:bodyPr/>
                    <a:lstStyle/>
                    <a:p>
                      <a:pPr marL="0" marR="0" algn="justLow"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قطاع التنمية الاقتصادية ويشمل </a:t>
                      </a:r>
                      <a:endParaRPr lang="ar-JO" sz="2000" b="1" i="0" u="none" strike="noStrike" dirty="0">
                        <a:solidFill>
                          <a:schemeClr val="bg1"/>
                        </a:solidFill>
                        <a:effectLst/>
                        <a:latin typeface="Arial" panose="020B0604020202020204" pitchFamily="34" charset="0"/>
                      </a:endParaRPr>
                    </a:p>
                    <a:p>
                      <a:pPr marL="0" marR="0" algn="justLow" rtl="1" fontAlgn="t">
                        <a:lnSpc>
                          <a:spcPct val="100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Garamond" panose="02020404030301010803" pitchFamily="18" charset="0"/>
                        </a:rPr>
                        <a:t>(رواتب وأجور العاملين في الوزارات الاقتصادية والمشاريع منفذة فيها – وزارات- الاقتصاد، الزراعة، المالية والسياحة)</a:t>
                      </a:r>
                      <a:endParaRPr lang="ar-JO" sz="2000" b="1" i="0" u="none" strike="noStrike" dirty="0">
                        <a:solidFill>
                          <a:srgbClr val="E6AE1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73</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2.24% </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711744"/>
                  </a:ext>
                </a:extLst>
              </a:tr>
              <a:tr h="1095445">
                <a:tc>
                  <a:txBody>
                    <a:bodyPr/>
                    <a:lstStyle/>
                    <a:p>
                      <a:pPr marL="0" marR="0" algn="justLow"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قطاع الأمن وحكم الرشيد وبشمل  </a:t>
                      </a:r>
                      <a:endParaRPr lang="ar-JO" sz="2000" b="1" i="0" u="none" strike="noStrike" dirty="0">
                        <a:solidFill>
                          <a:schemeClr val="bg1"/>
                        </a:solidFill>
                        <a:effectLst/>
                        <a:latin typeface="Arial" panose="020B0604020202020204" pitchFamily="34" charset="0"/>
                      </a:endParaRPr>
                    </a:p>
                    <a:p>
                      <a:pPr marL="0" marR="0" algn="justLow" rtl="1" fontAlgn="t">
                        <a:lnSpc>
                          <a:spcPct val="100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Garamond" panose="02020404030301010803" pitchFamily="18" charset="0"/>
                        </a:rPr>
                        <a:t>(وزارة الداخلية، ديوان الموظفين العام، ديوان الرقابة، المجلس التشريعي، الأجسام النيابة والقضائية، وزارة العدل وأمانة مجلس الوزراء) </a:t>
                      </a:r>
                      <a:endParaRPr lang="ar-JO" sz="2000" b="1" i="0" u="none" strike="noStrike" dirty="0">
                        <a:solidFill>
                          <a:srgbClr val="E6AE1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1,262</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38.7%</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8838376"/>
                  </a:ext>
                </a:extLst>
              </a:tr>
              <a:tr h="907682">
                <a:tc>
                  <a:txBody>
                    <a:bodyPr/>
                    <a:lstStyle/>
                    <a:p>
                      <a:pPr marL="0" marR="0" algn="justLow"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قطاع التنمية الاجتماعية ويشمل </a:t>
                      </a:r>
                      <a:endParaRPr lang="ar-JO" sz="2000" b="1" i="0" u="none" strike="noStrike" dirty="0">
                        <a:solidFill>
                          <a:schemeClr val="bg1"/>
                        </a:solidFill>
                        <a:effectLst/>
                        <a:latin typeface="Arial" panose="020B0604020202020204" pitchFamily="34" charset="0"/>
                      </a:endParaRPr>
                    </a:p>
                    <a:p>
                      <a:pPr marL="0" marR="0" algn="justLow" rtl="1" fontAlgn="t">
                        <a:lnSpc>
                          <a:spcPct val="100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Garamond" panose="02020404030301010803" pitchFamily="18" charset="0"/>
                        </a:rPr>
                        <a:t>(وزارة الصحة، التربية والتعليم، التنمية الاجتماعية، شؤون المرأة، الشباب والرياضة، الثقافي ووزارة العمل)</a:t>
                      </a:r>
                      <a:endParaRPr lang="ar-JO" sz="2000" b="1" i="0" u="none" strike="noStrike" dirty="0">
                        <a:solidFill>
                          <a:srgbClr val="E6AE1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1,372</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42%</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7238846"/>
                  </a:ext>
                </a:extLst>
              </a:tr>
              <a:tr h="853975">
                <a:tc>
                  <a:txBody>
                    <a:bodyPr/>
                    <a:lstStyle/>
                    <a:p>
                      <a:pPr marL="0" marR="0" algn="justLow"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قطاع البنية التحتية ويشمل </a:t>
                      </a:r>
                      <a:endParaRPr lang="ar-JO" sz="2000" b="1" i="0" u="none" strike="noStrike" dirty="0">
                        <a:solidFill>
                          <a:schemeClr val="bg1"/>
                        </a:solidFill>
                        <a:effectLst/>
                        <a:latin typeface="Arial" panose="020B0604020202020204" pitchFamily="34" charset="0"/>
                      </a:endParaRPr>
                    </a:p>
                    <a:p>
                      <a:pPr marL="0" marR="0" algn="justLow" rtl="1" fontAlgn="t">
                        <a:lnSpc>
                          <a:spcPct val="100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Garamond" panose="02020404030301010803" pitchFamily="18" charset="0"/>
                        </a:rPr>
                        <a:t>(وزارة الأشغال العامة والإسكان، الحكم المحلي، سلطة البيئة، النقل والمواصلات، سلطة الأراضي ووزارة الاتصالات) </a:t>
                      </a:r>
                      <a:endParaRPr lang="ar-JO" sz="2000" b="1" i="0" u="none" strike="noStrike" dirty="0">
                        <a:solidFill>
                          <a:srgbClr val="E6AE10"/>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54.3</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fontAlgn="t">
                        <a:lnSpc>
                          <a:spcPct val="100000"/>
                        </a:lnSpc>
                        <a:spcBef>
                          <a:spcPts val="0"/>
                        </a:spcBef>
                        <a:spcAft>
                          <a:spcPts val="0"/>
                        </a:spcAft>
                      </a:pPr>
                      <a:r>
                        <a:rPr lang="ar-JO" sz="2000" b="1"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1.66%</a:t>
                      </a:r>
                      <a:endParaRPr lang="ar-JO" sz="2000" b="1" i="0" u="none" strike="noStrike" dirty="0">
                        <a:solidFill>
                          <a:schemeClr val="bg1"/>
                        </a:solidFill>
                        <a:effectLst/>
                        <a:latin typeface="Arial" panose="020B0604020202020204" pitchFamily="34" charset="0"/>
                      </a:endParaRPr>
                    </a:p>
                  </a:txBody>
                  <a:tcPr marL="112846" marR="112846" marT="156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0723164"/>
                  </a:ext>
                </a:extLst>
              </a:tr>
            </a:tbl>
          </a:graphicData>
        </a:graphic>
      </p:graphicFrame>
    </p:spTree>
    <p:extLst>
      <p:ext uri="{BB962C8B-B14F-4D97-AF65-F5344CB8AC3E}">
        <p14:creationId xmlns:p14="http://schemas.microsoft.com/office/powerpoint/2010/main" val="3147251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B2499-174B-4965-BCF1-4CA3275F2375}"/>
              </a:ext>
            </a:extLst>
          </p:cNvPr>
          <p:cNvSpPr>
            <a:spLocks noGrp="1"/>
          </p:cNvSpPr>
          <p:nvPr>
            <p:ph type="title"/>
          </p:nvPr>
        </p:nvSpPr>
        <p:spPr>
          <a:xfrm>
            <a:off x="583283" y="631456"/>
            <a:ext cx="10515600" cy="806727"/>
          </a:xfrm>
        </p:spPr>
        <p:txBody>
          <a:bodyPr/>
          <a:lstStyle/>
          <a:p>
            <a:pPr algn="r"/>
            <a:r>
              <a:rPr lang="ar-JO" b="1"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التوصيات : </a:t>
            </a:r>
            <a:r>
              <a:rPr lang="en-US" b="1" dirty="0" smtClean="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
            </a:r>
            <a:br>
              <a:rPr lang="en-US" b="1" dirty="0" smtClean="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br>
            <a:r>
              <a:rPr lang="en-US" b="1" dirty="0">
                <a:solidFill>
                  <a:srgbClr val="E6AE10"/>
                </a:solidFill>
                <a:latin typeface="Garamond" panose="02020404030301010803" pitchFamily="18" charset="0"/>
                <a:ea typeface="Times New Roman" panose="02020603050405020304" pitchFamily="18" charset="0"/>
                <a:cs typeface="Simplified Arabic" panose="02020603050405020304" pitchFamily="18" charset="-78"/>
              </a:rPr>
              <a:t/>
            </a:r>
            <a:br>
              <a:rPr lang="en-US" b="1" dirty="0">
                <a:solidFill>
                  <a:srgbClr val="E6AE10"/>
                </a:solidFill>
                <a:latin typeface="Garamond" panose="02020404030301010803" pitchFamily="18" charset="0"/>
                <a:ea typeface="Times New Roman" panose="02020603050405020304" pitchFamily="18" charset="0"/>
                <a:cs typeface="Simplified Arabic" panose="02020603050405020304" pitchFamily="18" charset="-78"/>
              </a:rPr>
            </a:br>
            <a:r>
              <a:rPr lang="en-US" sz="1800" dirty="0">
                <a:effectLst/>
                <a:latin typeface="Garamond" panose="02020404030301010803" pitchFamily="18" charset="0"/>
                <a:ea typeface="Times New Roman" panose="02020603050405020304" pitchFamily="18" charset="0"/>
                <a:cs typeface="Times New Roman" panose="02020603050405020304" pitchFamily="18" charset="0"/>
              </a:rPr>
              <a:t/>
            </a:r>
            <a:br>
              <a:rPr lang="en-US" sz="1800" dirty="0">
                <a:effectLst/>
                <a:latin typeface="Garamond" panose="02020404030301010803" pitchFamily="18"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627A2CC-4401-4BCA-92B8-02FA45AF517E}"/>
              </a:ext>
            </a:extLst>
          </p:cNvPr>
          <p:cNvSpPr>
            <a:spLocks noGrp="1"/>
          </p:cNvSpPr>
          <p:nvPr>
            <p:ph idx="1"/>
          </p:nvPr>
        </p:nvSpPr>
        <p:spPr>
          <a:xfrm>
            <a:off x="583283" y="1800132"/>
            <a:ext cx="10515600" cy="4738780"/>
          </a:xfrm>
        </p:spPr>
        <p:txBody>
          <a:bodyPr/>
          <a:lstStyle/>
          <a:p>
            <a:pPr marL="0" indent="0" algn="justLow" rtl="1">
              <a:lnSpc>
                <a:spcPct val="107000"/>
              </a:lnSpc>
              <a:spcBef>
                <a:spcPts val="600"/>
              </a:spcBef>
              <a:spcAft>
                <a:spcPts val="600"/>
              </a:spcAft>
              <a:buClr>
                <a:srgbClr val="E6AE10"/>
              </a:buClr>
              <a:buNone/>
            </a:pPr>
            <a:r>
              <a:rPr lang="en-US" sz="2000" dirty="0">
                <a:solidFill>
                  <a:srgbClr val="E6AE10"/>
                </a:solidFill>
              </a:rPr>
              <a:t>◄ </a:t>
            </a:r>
            <a:r>
              <a:rPr lang="ar-JO" sz="2000" b="1" dirty="0">
                <a:solidFill>
                  <a:schemeClr val="bg1"/>
                </a:solidFill>
                <a:latin typeface="Garamond" panose="02020404030301010803" pitchFamily="18" charset="0"/>
                <a:cs typeface="Simplified Arabic" panose="02020603050405020304" pitchFamily="18" charset="-78"/>
              </a:rPr>
              <a:t>يؤكد الفريق الأهلي على ضرورة التزام وزارة "المالية  بمبادئ الشفافية في إعداد الموازنة العامة وتحديد أوجه الانفاق العام وبالأحكام القانونية الواردة في القانون الاساسي الفلسطيني، وقانون الموازنة العامة رقم (7) للعام 1998</a:t>
            </a:r>
            <a:r>
              <a:rPr lang="ar-SA" sz="2000" b="1" dirty="0">
                <a:solidFill>
                  <a:schemeClr val="bg1"/>
                </a:solidFill>
                <a:latin typeface="Garamond" panose="02020404030301010803" pitchFamily="18" charset="0"/>
                <a:cs typeface="Simplified Arabic" panose="02020603050405020304" pitchFamily="18" charset="-78"/>
              </a:rPr>
              <a:t>، </a:t>
            </a:r>
            <a:r>
              <a:rPr lang="ar-JO" sz="2000" b="1" dirty="0">
                <a:solidFill>
                  <a:schemeClr val="bg1"/>
                </a:solidFill>
                <a:latin typeface="Garamond" panose="02020404030301010803" pitchFamily="18" charset="0"/>
                <a:cs typeface="Simplified Arabic" panose="02020603050405020304" pitchFamily="18" charset="-78"/>
              </a:rPr>
              <a:t>اضافة الى المعايير الدولية لشفافية الموازنات العامة، والتي تتضمن نشر وثائق الموازنة العامة في مواعيدها، ومن ضمنها اصدار ونشر موازنة المواطن باللغة العربية، اللغة الرسمية في القانون الأساسي الفلسطيني، ونشر التقارير الدورية والربعية والحساب الختامي.</a:t>
            </a:r>
            <a:endParaRPr lang="ar-JO" sz="2000" dirty="0">
              <a:solidFill>
                <a:srgbClr val="E6AE10"/>
              </a:solidFill>
            </a:endParaRPr>
          </a:p>
          <a:p>
            <a:pPr marL="0" indent="0" algn="justLow" rtl="1">
              <a:lnSpc>
                <a:spcPct val="107000"/>
              </a:lnSpc>
              <a:spcBef>
                <a:spcPts val="600"/>
              </a:spcBef>
              <a:spcAft>
                <a:spcPts val="600"/>
              </a:spcAft>
              <a:buClr>
                <a:srgbClr val="E6AE10"/>
              </a:buClr>
              <a:buNone/>
            </a:pPr>
            <a:r>
              <a:rPr lang="en-US" sz="2000" dirty="0">
                <a:solidFill>
                  <a:srgbClr val="E6AE10"/>
                </a:solidFill>
              </a:rPr>
              <a:t>◄ </a:t>
            </a:r>
            <a:r>
              <a:rPr lang="ar-JO" sz="2000" b="1" dirty="0">
                <a:solidFill>
                  <a:schemeClr val="bg1"/>
                </a:solidFill>
                <a:effectLst/>
                <a:latin typeface="Garamond" panose="02020404030301010803" pitchFamily="18" charset="0"/>
                <a:ea typeface="Calibri" panose="020F0502020204030204" pitchFamily="34" charset="0"/>
                <a:cs typeface="Simplified Arabic" panose="02020603050405020304" pitchFamily="18" charset="-78"/>
              </a:rPr>
              <a:t>اتباع النهج التشاركي في اعداد وزارة المالية للخطط المالية ما يتيح المجال للمشاركة من قبل مؤسسات المجتمع المدني في  اعداد موازنة المواطن ونشرها </a:t>
            </a:r>
          </a:p>
          <a:p>
            <a:pPr marL="0" indent="0" algn="justLow" rtl="1">
              <a:lnSpc>
                <a:spcPct val="107000"/>
              </a:lnSpc>
              <a:spcBef>
                <a:spcPts val="600"/>
              </a:spcBef>
              <a:spcAft>
                <a:spcPts val="600"/>
              </a:spcAft>
              <a:buClr>
                <a:srgbClr val="E6AE10"/>
              </a:buClr>
              <a:buNone/>
            </a:pPr>
            <a:r>
              <a:rPr lang="en-US" sz="2000" dirty="0">
                <a:solidFill>
                  <a:srgbClr val="E6AE10"/>
                </a:solidFill>
              </a:rPr>
              <a:t>◄ </a:t>
            </a:r>
            <a:r>
              <a:rPr lang="ar-SA" sz="2000" dirty="0">
                <a:solidFill>
                  <a:srgbClr val="E6AE10"/>
                </a:solidFill>
              </a:rPr>
              <a:t> </a:t>
            </a:r>
            <a:r>
              <a:rPr lang="ar-JO" sz="2000" b="1" dirty="0">
                <a:solidFill>
                  <a:schemeClr val="bg1"/>
                </a:solidFill>
                <a:effectLst/>
                <a:latin typeface="Garamond" panose="02020404030301010803" pitchFamily="18" charset="0"/>
                <a:ea typeface="Calibri" panose="020F0502020204030204" pitchFamily="34" charset="0"/>
                <a:cs typeface="Simplified Arabic" panose="02020603050405020304" pitchFamily="18" charset="-78"/>
              </a:rPr>
              <a:t>الإفصاح عن مبنى الإيرادات وأهم أوجه لا سيما الإيرادات المحلية والسياسة المالية المتبعة في تغذية وزيادة الإيرادات.</a:t>
            </a:r>
          </a:p>
          <a:p>
            <a:pPr algn="r" rtl="1">
              <a:buClr>
                <a:srgbClr val="E6AE10"/>
              </a:buClr>
              <a:buFont typeface="Wingdings" panose="05000000000000000000" pitchFamily="2" charset="2"/>
              <a:buChar char="Ø"/>
            </a:pPr>
            <a:endParaRPr lang="en-US" dirty="0"/>
          </a:p>
        </p:txBody>
      </p:sp>
      <p:sp>
        <p:nvSpPr>
          <p:cNvPr id="4" name="Slide Number Placeholder 3">
            <a:extLst>
              <a:ext uri="{FF2B5EF4-FFF2-40B4-BE49-F238E27FC236}">
                <a16:creationId xmlns:a16="http://schemas.microsoft.com/office/drawing/2014/main" id="{B3367AF7-2513-4472-A6E9-EA61A379E9E2}"/>
              </a:ext>
            </a:extLst>
          </p:cNvPr>
          <p:cNvSpPr>
            <a:spLocks noGrp="1"/>
          </p:cNvSpPr>
          <p:nvPr>
            <p:ph type="sldNum" sz="quarter" idx="12"/>
          </p:nvPr>
        </p:nvSpPr>
        <p:spPr/>
        <p:txBody>
          <a:bodyPr/>
          <a:lstStyle/>
          <a:p>
            <a:fld id="{8F54F5B4-A543-4F3C-AD02-DFD9316CC525}" type="slidenum">
              <a:rPr lang="en-US" smtClean="0"/>
              <a:t>12</a:t>
            </a:fld>
            <a:endParaRPr lang="en-US"/>
          </a:p>
        </p:txBody>
      </p:sp>
    </p:spTree>
    <p:extLst>
      <p:ext uri="{BB962C8B-B14F-4D97-AF65-F5344CB8AC3E}">
        <p14:creationId xmlns:p14="http://schemas.microsoft.com/office/powerpoint/2010/main" val="1409085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24098"/>
            <a:ext cx="10515600" cy="5314814"/>
          </a:xfrm>
        </p:spPr>
        <p:txBody>
          <a:bodyPr/>
          <a:lstStyle/>
          <a:p>
            <a:pPr marL="0" indent="0" algn="justLow" rtl="1">
              <a:lnSpc>
                <a:spcPct val="107000"/>
              </a:lnSpc>
              <a:spcBef>
                <a:spcPts val="600"/>
              </a:spcBef>
              <a:spcAft>
                <a:spcPts val="600"/>
              </a:spcAft>
              <a:buClr>
                <a:srgbClr val="E6AE10"/>
              </a:buClr>
              <a:buNone/>
            </a:pPr>
            <a:r>
              <a:rPr lang="en-US" dirty="0">
                <a:solidFill>
                  <a:srgbClr val="E6AE10"/>
                </a:solidFill>
              </a:rPr>
              <a:t>◄ </a:t>
            </a:r>
            <a:r>
              <a:rPr lang="ar-SA" dirty="0">
                <a:solidFill>
                  <a:srgbClr val="E6AE10"/>
                </a:solidFill>
              </a:rPr>
              <a:t> </a:t>
            </a:r>
            <a:r>
              <a:rPr lang="ar-JO" b="1" dirty="0">
                <a:solidFill>
                  <a:schemeClr val="bg1"/>
                </a:solidFill>
                <a:latin typeface="Garamond" panose="02020404030301010803" pitchFamily="18" charset="0"/>
                <a:ea typeface="Calibri" panose="020F0502020204030204" pitchFamily="34" charset="0"/>
                <a:cs typeface="Simplified Arabic" panose="02020603050405020304" pitchFamily="18" charset="-78"/>
              </a:rPr>
              <a:t>الإفصاح عن حجم الهبات والمنح وآلية توزيعها على مراكز المسؤولية وأوجه انفاقها. </a:t>
            </a:r>
            <a:endParaRPr lang="ar-JO" dirty="0">
              <a:solidFill>
                <a:schemeClr val="bg1"/>
              </a:solidFill>
              <a:latin typeface="Garamond" panose="02020404030301010803" pitchFamily="18" charset="0"/>
              <a:ea typeface="Calibri" panose="020F0502020204030204" pitchFamily="34" charset="0"/>
              <a:cs typeface="Times New Roman" panose="02020603050405020304" pitchFamily="18" charset="0"/>
            </a:endParaRPr>
          </a:p>
          <a:p>
            <a:pPr marL="0" indent="0" algn="justLow" rtl="1">
              <a:lnSpc>
                <a:spcPct val="107000"/>
              </a:lnSpc>
              <a:spcBef>
                <a:spcPts val="600"/>
              </a:spcBef>
              <a:spcAft>
                <a:spcPts val="600"/>
              </a:spcAft>
              <a:buClr>
                <a:srgbClr val="E6AE10"/>
              </a:buClr>
              <a:buNone/>
            </a:pPr>
            <a:r>
              <a:rPr lang="en-US" dirty="0">
                <a:solidFill>
                  <a:srgbClr val="E6AE10"/>
                </a:solidFill>
              </a:rPr>
              <a:t>◄ </a:t>
            </a:r>
            <a:r>
              <a:rPr lang="ar-SA" dirty="0">
                <a:solidFill>
                  <a:srgbClr val="E6AE10"/>
                </a:solidFill>
              </a:rPr>
              <a:t> </a:t>
            </a:r>
            <a:r>
              <a:rPr lang="ar-JO" b="1" dirty="0">
                <a:solidFill>
                  <a:schemeClr val="bg1"/>
                </a:solidFill>
                <a:latin typeface="Garamond" panose="02020404030301010803" pitchFamily="18" charset="0"/>
                <a:ea typeface="Calibri" panose="020F0502020204030204" pitchFamily="34" charset="0"/>
                <a:cs typeface="Simplified Arabic" panose="02020603050405020304" pitchFamily="18" charset="-78"/>
              </a:rPr>
              <a:t>الإفصاح عن السياسات المالية المتبعة في تحديد أوجه الانفاق </a:t>
            </a:r>
            <a:endParaRPr lang="ar-JO" dirty="0">
              <a:solidFill>
                <a:schemeClr val="bg1"/>
              </a:solidFill>
              <a:latin typeface="Garamond" panose="02020404030301010803" pitchFamily="18" charset="0"/>
              <a:ea typeface="Calibri" panose="020F0502020204030204" pitchFamily="34" charset="0"/>
              <a:cs typeface="Times New Roman" panose="02020603050405020304" pitchFamily="18" charset="0"/>
            </a:endParaRPr>
          </a:p>
          <a:p>
            <a:pPr marL="0" indent="0" algn="justLow" rtl="1">
              <a:lnSpc>
                <a:spcPct val="107000"/>
              </a:lnSpc>
              <a:spcBef>
                <a:spcPts val="600"/>
              </a:spcBef>
              <a:spcAft>
                <a:spcPts val="600"/>
              </a:spcAft>
              <a:buClr>
                <a:srgbClr val="E6AE10"/>
              </a:buClr>
              <a:buNone/>
            </a:pPr>
            <a:r>
              <a:rPr lang="en-US" dirty="0">
                <a:solidFill>
                  <a:srgbClr val="E6AE10"/>
                </a:solidFill>
              </a:rPr>
              <a:t>◄ </a:t>
            </a:r>
            <a:r>
              <a:rPr lang="ar-SA" dirty="0">
                <a:solidFill>
                  <a:srgbClr val="E6AE10"/>
                </a:solidFill>
              </a:rPr>
              <a:t> </a:t>
            </a:r>
            <a:r>
              <a:rPr lang="ar-JO" b="1" dirty="0">
                <a:solidFill>
                  <a:schemeClr val="bg1"/>
                </a:solidFill>
                <a:latin typeface="Garamond" panose="02020404030301010803" pitchFamily="18" charset="0"/>
                <a:ea typeface="Calibri" panose="020F0502020204030204" pitchFamily="34" charset="0"/>
                <a:cs typeface="Simplified Arabic" panose="02020603050405020304" pitchFamily="18" charset="-78"/>
              </a:rPr>
              <a:t>تفعيل الرقابة الرسمية (لجنة الموازنة في المجلس التشريعي) على تنفيذ الموازنة العامة </a:t>
            </a:r>
            <a:endParaRPr lang="ar-JO" dirty="0">
              <a:solidFill>
                <a:schemeClr val="bg1"/>
              </a:solidFill>
              <a:latin typeface="Garamond" panose="02020404030301010803" pitchFamily="18" charset="0"/>
              <a:ea typeface="Calibri" panose="020F0502020204030204" pitchFamily="34" charset="0"/>
              <a:cs typeface="Times New Roman" panose="02020603050405020304" pitchFamily="18" charset="0"/>
            </a:endParaRPr>
          </a:p>
          <a:p>
            <a:pPr marL="0" indent="0" algn="justLow" rtl="1">
              <a:lnSpc>
                <a:spcPct val="107000"/>
              </a:lnSpc>
              <a:spcBef>
                <a:spcPts val="600"/>
              </a:spcBef>
              <a:spcAft>
                <a:spcPts val="600"/>
              </a:spcAft>
              <a:buClr>
                <a:srgbClr val="E6AE10"/>
              </a:buClr>
              <a:buNone/>
            </a:pPr>
            <a:r>
              <a:rPr lang="en-US" dirty="0">
                <a:solidFill>
                  <a:srgbClr val="E6AE10"/>
                </a:solidFill>
              </a:rPr>
              <a:t>◄ </a:t>
            </a:r>
            <a:r>
              <a:rPr lang="ar-SA" dirty="0">
                <a:solidFill>
                  <a:srgbClr val="E6AE10"/>
                </a:solidFill>
              </a:rPr>
              <a:t> </a:t>
            </a:r>
            <a:r>
              <a:rPr lang="ar-JO" b="1" dirty="0">
                <a:solidFill>
                  <a:schemeClr val="bg1"/>
                </a:solidFill>
                <a:latin typeface="Garamond" panose="02020404030301010803" pitchFamily="18" charset="0"/>
                <a:cs typeface="Simplified Arabic" panose="02020603050405020304" pitchFamily="18" charset="-78"/>
              </a:rPr>
              <a:t>على لجنة متابعة العمل الحكومي اتاحة </a:t>
            </a:r>
            <a:r>
              <a:rPr lang="ar-JO" b="1" dirty="0">
                <a:solidFill>
                  <a:schemeClr val="bg1"/>
                </a:solidFill>
                <a:latin typeface="Garamond" panose="02020404030301010803" pitchFamily="18" charset="0"/>
                <a:ea typeface="Calibri" panose="020F0502020204030204" pitchFamily="34" charset="0"/>
                <a:cs typeface="Simplified Arabic" panose="02020603050405020304" pitchFamily="18" charset="-78"/>
              </a:rPr>
              <a:t>المجال لتفعيل المساءلة المجتمعية على إدارة المال العام من خلال اشراك المجتمع المدني بما فيه الفريق الأهلي لشفافية الموازنة في الاطلاع على الخطط المالية والسياسات العامة المرتبطة بالموازنة. </a:t>
            </a:r>
            <a:endParaRPr lang="ar-JO" dirty="0">
              <a:solidFill>
                <a:srgbClr val="E6AE10"/>
              </a:solidFill>
            </a:endParaRPr>
          </a:p>
          <a:p>
            <a:pPr marL="0" indent="0" algn="justLow" rtl="1">
              <a:lnSpc>
                <a:spcPct val="107000"/>
              </a:lnSpc>
              <a:spcBef>
                <a:spcPts val="600"/>
              </a:spcBef>
              <a:spcAft>
                <a:spcPts val="600"/>
              </a:spcAft>
              <a:buClr>
                <a:srgbClr val="E6AE10"/>
              </a:buClr>
              <a:buNone/>
            </a:pPr>
            <a:r>
              <a:rPr lang="en-US" dirty="0">
                <a:solidFill>
                  <a:srgbClr val="E6AE10"/>
                </a:solidFill>
              </a:rPr>
              <a:t>◄ </a:t>
            </a:r>
            <a:r>
              <a:rPr lang="ar-SA" dirty="0">
                <a:solidFill>
                  <a:srgbClr val="E6AE10"/>
                </a:solidFill>
              </a:rPr>
              <a:t> </a:t>
            </a:r>
            <a:r>
              <a:rPr lang="ar-JO" b="1" dirty="0">
                <a:solidFill>
                  <a:schemeClr val="bg1"/>
                </a:solidFill>
                <a:latin typeface="Garamond" panose="02020404030301010803" pitchFamily="18" charset="0"/>
                <a:ea typeface="Calibri" panose="020F0502020204030204" pitchFamily="34" charset="0"/>
                <a:cs typeface="Simplified Arabic" panose="02020603050405020304" pitchFamily="18" charset="-78"/>
              </a:rPr>
              <a:t>التوجه نحو اعتماد موازنة البرامج والتي من شأنها أن تدعن تحقيق برامج التنمية مع التزام لجنة العمل الحكومي ووزارة المالية بنشر الموازنة العامة أو ما يسمى بالخطة المالية. </a:t>
            </a:r>
            <a:endParaRPr lang="en-US" dirty="0">
              <a:solidFill>
                <a:schemeClr val="bg1"/>
              </a:solidFill>
              <a:latin typeface="Garamond" panose="02020404030301010803"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8F54F5B4-A543-4F3C-AD02-DFD9316CC525}" type="slidenum">
              <a:rPr lang="en-US" smtClean="0"/>
              <a:t>13</a:t>
            </a:fld>
            <a:endParaRPr lang="en-US"/>
          </a:p>
        </p:txBody>
      </p:sp>
    </p:spTree>
    <p:extLst>
      <p:ext uri="{BB962C8B-B14F-4D97-AF65-F5344CB8AC3E}">
        <p14:creationId xmlns:p14="http://schemas.microsoft.com/office/powerpoint/2010/main" val="3963991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74F4B-79D8-4066-9DC8-B405E669E0D4}"/>
              </a:ext>
            </a:extLst>
          </p:cNvPr>
          <p:cNvSpPr>
            <a:spLocks noGrp="1"/>
          </p:cNvSpPr>
          <p:nvPr>
            <p:ph type="title"/>
          </p:nvPr>
        </p:nvSpPr>
        <p:spPr>
          <a:xfrm>
            <a:off x="503131" y="2632143"/>
            <a:ext cx="10515600" cy="1325563"/>
          </a:xfrm>
        </p:spPr>
        <p:txBody>
          <a:bodyPr/>
          <a:lstStyle/>
          <a:p>
            <a:pPr algn="ctr"/>
            <a:r>
              <a:rPr lang="ar-JO" sz="8000" b="1" dirty="0">
                <a:solidFill>
                  <a:srgbClr val="FFC000"/>
                </a:solidFill>
              </a:rPr>
              <a:t>شكراً لحسن استماعكم     </a:t>
            </a:r>
            <a:endParaRPr lang="en-US" sz="8000" b="1" dirty="0">
              <a:solidFill>
                <a:srgbClr val="FFC000"/>
              </a:solidFill>
            </a:endParaRPr>
          </a:p>
        </p:txBody>
      </p:sp>
      <p:pic>
        <p:nvPicPr>
          <p:cNvPr id="6" name="Content Placeholder 5" descr="An assortment of differently patterned circles">
            <a:extLst>
              <a:ext uri="{FF2B5EF4-FFF2-40B4-BE49-F238E27FC236}">
                <a16:creationId xmlns:a16="http://schemas.microsoft.com/office/drawing/2014/main" id="{90F337AE-ED01-4409-BF29-4392F43268FF}"/>
              </a:ext>
            </a:extLst>
          </p:cNvPr>
          <p:cNvPicPr>
            <a:picLocks noGrp="1" noChangeAspect="1"/>
          </p:cNvPicPr>
          <p:nvPr>
            <p:ph idx="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48431" y="3752850"/>
            <a:ext cx="4118769" cy="3424238"/>
          </a:xfrm>
        </p:spPr>
      </p:pic>
      <p:sp>
        <p:nvSpPr>
          <p:cNvPr id="4" name="Slide Number Placeholder 3">
            <a:extLst>
              <a:ext uri="{FF2B5EF4-FFF2-40B4-BE49-F238E27FC236}">
                <a16:creationId xmlns:a16="http://schemas.microsoft.com/office/drawing/2014/main" id="{3568AA17-F343-4A5E-8B45-6CE675CC3EFF}"/>
              </a:ext>
            </a:extLst>
          </p:cNvPr>
          <p:cNvSpPr>
            <a:spLocks noGrp="1"/>
          </p:cNvSpPr>
          <p:nvPr>
            <p:ph type="sldNum" sz="quarter" idx="12"/>
          </p:nvPr>
        </p:nvSpPr>
        <p:spPr/>
        <p:txBody>
          <a:bodyPr/>
          <a:lstStyle/>
          <a:p>
            <a:fld id="{8F54F5B4-A543-4F3C-AD02-DFD9316CC525}" type="slidenum">
              <a:rPr lang="en-US" smtClean="0"/>
              <a:t>14</a:t>
            </a:fld>
            <a:endParaRPr lang="en-US"/>
          </a:p>
        </p:txBody>
      </p:sp>
    </p:spTree>
    <p:extLst>
      <p:ext uri="{BB962C8B-B14F-4D97-AF65-F5344CB8AC3E}">
        <p14:creationId xmlns:p14="http://schemas.microsoft.com/office/powerpoint/2010/main" val="487088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01179" y="936170"/>
            <a:ext cx="11234040" cy="4221755"/>
          </a:xfrm>
          <a:prstGeom prst="rect">
            <a:avLst/>
          </a:prstGeom>
        </p:spPr>
        <p:txBody>
          <a:bodyPr/>
          <a:lstStyle/>
          <a:p>
            <a:pPr algn="r" rtl="1">
              <a:lnSpc>
                <a:spcPct val="150000"/>
              </a:lnSpc>
              <a:buClr>
                <a:srgbClr val="E6AE10"/>
              </a:buClr>
              <a:buSzPct val="130000"/>
            </a:pPr>
            <a:r>
              <a:rPr lang="en-US" sz="2400" dirty="0">
                <a:solidFill>
                  <a:srgbClr val="E6AE10"/>
                </a:solidFill>
              </a:rPr>
              <a:t>◄</a:t>
            </a:r>
            <a:r>
              <a:rPr lang="ar-SA" sz="2400" dirty="0">
                <a:solidFill>
                  <a:srgbClr val="E6AE10"/>
                </a:solidFill>
              </a:rPr>
              <a:t> </a:t>
            </a:r>
            <a:r>
              <a:rPr lang="ar-JO" sz="2000" b="1"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أثر الانقسام الفلسطيني في منتصف 2007 سلباً على ادارة الموازنة العامة بشكل عام حيث يسود التعامل مع إدارة المال العام بشكل سياسي وغير علني مع ضعف اشراك المجتمع المدني  </a:t>
            </a:r>
            <a:r>
              <a:rPr lang="ar-JO" sz="2000" b="1" dirty="0">
                <a:solidFill>
                  <a:schemeClr val="bg1"/>
                </a:solidFill>
                <a:effectLst/>
                <a:ea typeface="Times New Roman" panose="02020603050405020304" pitchFamily="18" charset="0"/>
                <a:cs typeface="Simplified Arabic" panose="02020603050405020304" pitchFamily="18" charset="-78"/>
              </a:rPr>
              <a:t>ففي عام 2007 تأثرت مبادئ الموازنة العامة وخاصة مبدأي الوحدة والموازنة في الإيرادات والنفقات، حيث أصبح يوجد موازنتين منفصلتين في محافظات الوطن ما أضعف شفافية الموازنة العامة، وأضعف القدرة على الرقابة على أداء الموازنة العامة في ظل التجاذب السياسي</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effectLst/>
                <a:ea typeface="Times New Roman" panose="02020603050405020304" pitchFamily="18" charset="0"/>
                <a:cs typeface="Simplified Arabic" panose="02020603050405020304" pitchFamily="18" charset="-78"/>
              </a:rPr>
              <a:t/>
            </a:r>
            <a:br>
              <a:rPr lang="ar-JO" sz="2000" b="1" dirty="0">
                <a:solidFill>
                  <a:schemeClr val="bg1"/>
                </a:solidFill>
                <a:effectLst/>
                <a:ea typeface="Times New Roman" panose="02020603050405020304" pitchFamily="18" charset="0"/>
                <a:cs typeface="Simplified Arabic" panose="02020603050405020304" pitchFamily="18" charset="-78"/>
              </a:rPr>
            </a:br>
            <a:r>
              <a:rPr lang="en-US" sz="2000" dirty="0">
                <a:solidFill>
                  <a:srgbClr val="E6AE10"/>
                </a:solidFill>
              </a:rPr>
              <a:t>◄ </a:t>
            </a:r>
            <a:r>
              <a:rPr lang="ar-SA" sz="2000" dirty="0">
                <a:solidFill>
                  <a:srgbClr val="E6AE10"/>
                </a:solidFill>
              </a:rPr>
              <a:t> </a:t>
            </a:r>
            <a:r>
              <a:rPr lang="ar-JO" sz="2000" b="1" dirty="0">
                <a:solidFill>
                  <a:schemeClr val="bg1"/>
                </a:solidFill>
                <a:latin typeface="Garamond" panose="02020404030301010803" pitchFamily="18" charset="0"/>
                <a:cs typeface="Simplified Arabic" panose="02020603050405020304" pitchFamily="18" charset="-78"/>
              </a:rPr>
              <a:t>منذ عام 2015 عمدت</a:t>
            </a:r>
            <a:r>
              <a:rPr lang="ar-SA" sz="2000" b="1" dirty="0">
                <a:solidFill>
                  <a:schemeClr val="bg1"/>
                </a:solidFill>
                <a:latin typeface="Garamond" panose="02020404030301010803" pitchFamily="18" charset="0"/>
                <a:cs typeface="Simplified Arabic" panose="02020603050405020304" pitchFamily="18" charset="-78"/>
              </a:rPr>
              <a:t> وزارة المالية في غزة </a:t>
            </a:r>
            <a:r>
              <a:rPr lang="ar-JO" sz="2000" b="1" dirty="0">
                <a:solidFill>
                  <a:schemeClr val="bg1"/>
                </a:solidFill>
                <a:latin typeface="Garamond" panose="02020404030301010803" pitchFamily="18" charset="0"/>
                <a:cs typeface="Simplified Arabic" panose="02020603050405020304" pitchFamily="18" charset="-78"/>
              </a:rPr>
              <a:t>إلى </a:t>
            </a:r>
            <a:r>
              <a:rPr lang="ar-SA" sz="2000" b="1" dirty="0">
                <a:solidFill>
                  <a:schemeClr val="bg1"/>
                </a:solidFill>
                <a:latin typeface="Garamond" panose="02020404030301010803" pitchFamily="18" charset="0"/>
                <a:cs typeface="Simplified Arabic" panose="02020603050405020304" pitchFamily="18" charset="-78"/>
              </a:rPr>
              <a:t>إعداد خطة مالية وليست موازنة، انسجاماً باعترافها بحكومة الوفاق حيث قدمت الحكومة القائمة في غزة آنذاك استقالتها وتم إيلاء الأمر الى حكومة الوفاق </a:t>
            </a:r>
            <a:r>
              <a:rPr lang="ar-JO" sz="2000" b="1" dirty="0">
                <a:solidFill>
                  <a:schemeClr val="bg1"/>
                </a:solidFill>
                <a:latin typeface="Garamond" panose="02020404030301010803" pitchFamily="18" charset="0"/>
                <a:cs typeface="Simplified Arabic" panose="02020603050405020304" pitchFamily="18" charset="-78"/>
              </a:rPr>
              <a:t>في إدارة الموازنة، علما بأن سلطات الحكم في غزة لم تنشر أي من الخطط المالية التي أعدتها أو أي من التقارير النهائية الخاصة بها.</a:t>
            </a:r>
            <a:r>
              <a:rPr lang="ar-JO" sz="2000" b="1" dirty="0">
                <a:solidFill>
                  <a:schemeClr val="bg1"/>
                </a:solidFill>
                <a:effectLst/>
                <a:ea typeface="Times New Roman" panose="02020603050405020304" pitchFamily="18" charset="0"/>
                <a:cs typeface="Simplified Arabic" panose="02020603050405020304" pitchFamily="18" charset="-78"/>
              </a:rPr>
              <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effectLst/>
                <a:ea typeface="Times New Roman" panose="02020603050405020304" pitchFamily="18" charset="0"/>
                <a:cs typeface="Simplified Arabic" panose="02020603050405020304" pitchFamily="18" charset="-78"/>
              </a:rPr>
              <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effectLst/>
                <a:ea typeface="Times New Roman" panose="02020603050405020304" pitchFamily="18" charset="0"/>
                <a:cs typeface="Simplified Arabic" panose="02020603050405020304" pitchFamily="18" charset="-78"/>
              </a:rPr>
              <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effectLst/>
                <a:ea typeface="Times New Roman" panose="02020603050405020304" pitchFamily="18" charset="0"/>
                <a:cs typeface="Simplified Arabic" panose="02020603050405020304" pitchFamily="18" charset="-78"/>
              </a:rPr>
              <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effectLst/>
                <a:ea typeface="Times New Roman" panose="02020603050405020304" pitchFamily="18" charset="0"/>
                <a:cs typeface="Simplified Arabic" panose="02020603050405020304" pitchFamily="18" charset="-78"/>
              </a:rPr>
              <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effectLst/>
                <a:ea typeface="Times New Roman" panose="02020603050405020304" pitchFamily="18" charset="0"/>
                <a:cs typeface="Simplified Arabic" panose="02020603050405020304" pitchFamily="18" charset="-78"/>
              </a:rPr>
              <a:t> </a:t>
            </a:r>
            <a:br>
              <a:rPr lang="ar-JO" sz="2000" b="1" dirty="0">
                <a:solidFill>
                  <a:schemeClr val="bg1"/>
                </a:solidFill>
                <a:effectLst/>
                <a:ea typeface="Times New Roman" panose="02020603050405020304" pitchFamily="18" charset="0"/>
                <a:cs typeface="Simplified Arabic" panose="02020603050405020304" pitchFamily="18" charset="-78"/>
              </a:rPr>
            </a:br>
            <a:r>
              <a:rPr lang="ar-JO" sz="2000" b="1" dirty="0">
                <a:solidFill>
                  <a:schemeClr val="bg1"/>
                </a:solidFill>
                <a:latin typeface="Garamond" panose="02020404030301010803" pitchFamily="18" charset="0"/>
                <a:cs typeface="Simplified Arabic" panose="02020603050405020304" pitchFamily="18" charset="-78"/>
              </a:rPr>
              <a:t/>
            </a:r>
            <a:br>
              <a:rPr lang="ar-JO" sz="2000" b="1" dirty="0">
                <a:solidFill>
                  <a:schemeClr val="bg1"/>
                </a:solidFill>
                <a:latin typeface="Garamond" panose="02020404030301010803" pitchFamily="18" charset="0"/>
                <a:cs typeface="Simplified Arabic" panose="02020603050405020304" pitchFamily="18" charset="-78"/>
              </a:rPr>
            </a:br>
            <a:endParaRPr lang="en-US" sz="2000" b="1" dirty="0">
              <a:solidFill>
                <a:schemeClr val="bg1"/>
              </a:solidFill>
              <a:latin typeface="Garamond" panose="02020404030301010803" pitchFamily="18" charset="0"/>
              <a:cs typeface="Simplified Arabic" panose="02020603050405020304" pitchFamily="18" charset="-78"/>
            </a:endParaRPr>
          </a:p>
        </p:txBody>
      </p:sp>
      <p:sp>
        <p:nvSpPr>
          <p:cNvPr id="3" name="Slide Number Placeholder 2"/>
          <p:cNvSpPr>
            <a:spLocks noGrp="1"/>
          </p:cNvSpPr>
          <p:nvPr>
            <p:ph type="sldNum" sz="quarter" idx="10"/>
          </p:nvPr>
        </p:nvSpPr>
        <p:spPr/>
        <p:txBody>
          <a:bodyPr/>
          <a:lstStyle/>
          <a:p>
            <a:fld id="{EB6C92C7-D049-49B2-95B9-F31BE8BC6168}" type="slidenum">
              <a:rPr lang="en-US" smtClean="0"/>
              <a:pPr/>
              <a:t>2</a:t>
            </a:fld>
            <a:endParaRPr lang="en-US" dirty="0"/>
          </a:p>
        </p:txBody>
      </p:sp>
    </p:spTree>
    <p:extLst>
      <p:ext uri="{BB962C8B-B14F-4D97-AF65-F5344CB8AC3E}">
        <p14:creationId xmlns:p14="http://schemas.microsoft.com/office/powerpoint/2010/main" val="3884478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4920" y="840700"/>
            <a:ext cx="10493828" cy="2651438"/>
          </a:xfrm>
          <a:prstGeom prst="rect">
            <a:avLst/>
          </a:prstGeom>
        </p:spPr>
        <p:txBody>
          <a:bodyPr/>
          <a:lstStyle/>
          <a:p>
            <a:pPr algn="r" rtl="1">
              <a:lnSpc>
                <a:spcPct val="150000"/>
              </a:lnSpc>
              <a:buClr>
                <a:srgbClr val="E6AE10"/>
              </a:buClr>
              <a:buSzPct val="120000"/>
            </a:pPr>
            <a:r>
              <a:rPr lang="ar-JO" sz="2000" b="1" dirty="0">
                <a:solidFill>
                  <a:schemeClr val="bg1"/>
                </a:solidFill>
                <a:latin typeface="Garamond" panose="02020404030301010803" pitchFamily="18" charset="0"/>
                <a:cs typeface="Simplified Arabic" panose="02020603050405020304" pitchFamily="18" charset="-78"/>
              </a:rPr>
              <a:t/>
            </a:r>
            <a:br>
              <a:rPr lang="ar-JO" sz="2000" b="1" dirty="0">
                <a:solidFill>
                  <a:schemeClr val="bg1"/>
                </a:solidFill>
                <a:latin typeface="Garamond" panose="02020404030301010803" pitchFamily="18" charset="0"/>
                <a:cs typeface="Simplified Arabic" panose="02020603050405020304" pitchFamily="18" charset="-78"/>
              </a:rPr>
            </a:br>
            <a:r>
              <a:rPr lang="en-US" sz="2000" dirty="0">
                <a:solidFill>
                  <a:srgbClr val="E6AE10"/>
                </a:solidFill>
              </a:rPr>
              <a:t>◄ </a:t>
            </a:r>
            <a:r>
              <a:rPr lang="ar-JO" sz="2000" dirty="0">
                <a:solidFill>
                  <a:srgbClr val="E6AE10"/>
                </a:solidFill>
              </a:rPr>
              <a:t> </a:t>
            </a:r>
            <a:r>
              <a:rPr lang="ar-JO" sz="2000" b="1" dirty="0">
                <a:solidFill>
                  <a:schemeClr val="bg1"/>
                </a:solidFill>
                <a:latin typeface="Garamond" panose="02020404030301010803" pitchFamily="18" charset="0"/>
                <a:cs typeface="Simplified Arabic" panose="02020603050405020304" pitchFamily="18" charset="-78"/>
              </a:rPr>
              <a:t>أعلنت كتلة التغيير والإصلاح - المجلس التشريعي بتاريخ الثامن عشر من آذار 2021 عن إقرار موازنة عام 2021      والخطة المالية الملحقة لعام 2020، كما أقر في سبتمبر 2021 ملحق الموازنة لعام 2021 دون الإعلان عن التوجهات العامة لتنفيذ الموازنة، وتم الاكتفاء بذكر الأرقام الإجمالية المقدرة لكل من الإيرادات والنفقات والعجز العام.</a:t>
            </a:r>
            <a:endParaRPr lang="en-US" sz="2000" b="1" dirty="0">
              <a:solidFill>
                <a:schemeClr val="bg1"/>
              </a:solidFill>
              <a:latin typeface="Garamond" panose="02020404030301010803" pitchFamily="18" charset="0"/>
              <a:cs typeface="Simplified Arabic" panose="02020603050405020304" pitchFamily="18" charset="-78"/>
            </a:endParaRPr>
          </a:p>
        </p:txBody>
      </p:sp>
      <p:sp>
        <p:nvSpPr>
          <p:cNvPr id="3" name="Slide Number Placeholder 2"/>
          <p:cNvSpPr>
            <a:spLocks noGrp="1"/>
          </p:cNvSpPr>
          <p:nvPr>
            <p:ph type="sldNum" sz="quarter" idx="10"/>
          </p:nvPr>
        </p:nvSpPr>
        <p:spPr/>
        <p:txBody>
          <a:bodyPr/>
          <a:lstStyle/>
          <a:p>
            <a:fld id="{EB6C92C7-D049-49B2-95B9-F31BE8BC6168}" type="slidenum">
              <a:rPr lang="en-US" smtClean="0"/>
              <a:pPr/>
              <a:t>3</a:t>
            </a:fld>
            <a:endParaRPr lang="en-US" dirty="0"/>
          </a:p>
        </p:txBody>
      </p:sp>
      <p:sp>
        <p:nvSpPr>
          <p:cNvPr id="4" name="Title 1"/>
          <p:cNvSpPr txBox="1">
            <a:spLocks/>
          </p:cNvSpPr>
          <p:nvPr/>
        </p:nvSpPr>
        <p:spPr>
          <a:xfrm>
            <a:off x="277944" y="3418435"/>
            <a:ext cx="11051725" cy="619923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lnSpc>
                <a:spcPct val="150000"/>
              </a:lnSpc>
              <a:buClr>
                <a:srgbClr val="E6AE10"/>
              </a:buClr>
              <a:buSzPct val="120000"/>
            </a:pPr>
            <a:r>
              <a:rPr lang="en-US" sz="2000" dirty="0">
                <a:solidFill>
                  <a:srgbClr val="E6AE10"/>
                </a:solidFill>
              </a:rPr>
              <a:t>◄ </a:t>
            </a:r>
            <a:r>
              <a:rPr lang="ar-SA" sz="2000" dirty="0">
                <a:solidFill>
                  <a:srgbClr val="E6AE10"/>
                </a:solidFill>
              </a:rPr>
              <a:t> </a:t>
            </a:r>
            <a:r>
              <a:rPr lang="ar-JO" sz="2000" b="1" dirty="0">
                <a:solidFill>
                  <a:schemeClr val="bg1"/>
                </a:solidFill>
                <a:latin typeface="Garamond" panose="02020404030301010803" pitchFamily="18" charset="0"/>
                <a:cs typeface="Simplified Arabic" panose="02020603050405020304" pitchFamily="18" charset="-78"/>
              </a:rPr>
              <a:t>خاطب الفريق الأهلي السلطات الحاكمة والتنفيذية ذات العلاقة وأبرزها وزارة المالية بهدف الإطلاع على الموازنة العامة </a:t>
            </a:r>
            <a:r>
              <a:rPr lang="ar-SA" sz="2000" b="1" dirty="0">
                <a:solidFill>
                  <a:schemeClr val="bg1"/>
                </a:solidFill>
                <a:latin typeface="Garamond" panose="02020404030301010803" pitchFamily="18" charset="0"/>
                <a:cs typeface="Simplified Arabic" panose="02020603050405020304" pitchFamily="18" charset="-78"/>
              </a:rPr>
              <a:t> </a:t>
            </a:r>
            <a:r>
              <a:rPr lang="ar-JO" sz="2000" b="1" dirty="0">
                <a:solidFill>
                  <a:schemeClr val="bg1"/>
                </a:solidFill>
                <a:latin typeface="Garamond" panose="02020404030301010803" pitchFamily="18" charset="0"/>
                <a:cs typeface="Simplified Arabic" panose="02020603050405020304" pitchFamily="18" charset="-78"/>
              </a:rPr>
              <a:t>والتأكيد على ضرورة نشر وثائق الموازنة دون تحقيق النتيجة المأمولة منذ سنوات، ونتيجة الجهود المتراكمة حصلنا على ملخص الموازنة العامة 2021 فقط والذي يستعرض قيم اجمالية، وبالاعتماد عليه وعلى بعض البيانات التي تم الاطلاع عليها سنستعرض أبرز نتائج التحليل الفني لأداء وزارة المالية في تنفيذ الموازنة.</a:t>
            </a:r>
            <a:endParaRPr lang="en-US" sz="2000" b="1" dirty="0">
              <a:solidFill>
                <a:schemeClr val="bg1"/>
              </a:solidFill>
              <a:latin typeface="Garamond" panose="02020404030301010803" pitchFamily="18" charset="0"/>
              <a:cs typeface="Simplified Arabic" panose="02020603050405020304" pitchFamily="18" charset="-78"/>
            </a:endParaRPr>
          </a:p>
        </p:txBody>
      </p:sp>
    </p:spTree>
    <p:extLst>
      <p:ext uri="{BB962C8B-B14F-4D97-AF65-F5344CB8AC3E}">
        <p14:creationId xmlns:p14="http://schemas.microsoft.com/office/powerpoint/2010/main" val="2555779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0846" y="683945"/>
            <a:ext cx="10493828" cy="5468981"/>
          </a:xfrm>
          <a:prstGeom prst="rect">
            <a:avLst/>
          </a:prstGeom>
        </p:spPr>
        <p:txBody>
          <a:bodyPr/>
          <a:lstStyle/>
          <a:p>
            <a:pPr marL="0" marR="0" algn="r" rtl="1">
              <a:lnSpc>
                <a:spcPct val="115000"/>
              </a:lnSpc>
              <a:spcBef>
                <a:spcPts val="0"/>
              </a:spcBef>
              <a:spcAft>
                <a:spcPts val="800"/>
              </a:spcAft>
            </a:pPr>
            <a:r>
              <a:rPr lang="ar-JO" sz="2000" b="1" dirty="0">
                <a:solidFill>
                  <a:srgbClr val="E6AE10"/>
                </a:solidFill>
                <a:latin typeface="Garamond" panose="02020404030301010803" pitchFamily="18" charset="0"/>
                <a:cs typeface="Simplified Arabic" panose="02020603050405020304" pitchFamily="18" charset="-78"/>
              </a:rPr>
              <a:t>شفافية الموازنة العامة 2021 </a:t>
            </a:r>
            <a:r>
              <a:rPr lang="ar-JO" sz="2000" b="1" dirty="0">
                <a:solidFill>
                  <a:schemeClr val="bg1"/>
                </a:solidFill>
                <a:latin typeface="Garamond" panose="02020404030301010803" pitchFamily="18" charset="0"/>
                <a:cs typeface="Simplified Arabic" panose="02020603050405020304" pitchFamily="18" charset="-78"/>
              </a:rPr>
              <a:t/>
            </a:r>
            <a:br>
              <a:rPr lang="ar-JO" sz="2000" b="1" dirty="0">
                <a:solidFill>
                  <a:schemeClr val="bg1"/>
                </a:solidFill>
                <a:latin typeface="Garamond" panose="02020404030301010803" pitchFamily="18" charset="0"/>
                <a:cs typeface="Simplified Arabic" panose="02020603050405020304" pitchFamily="18" charset="-78"/>
              </a:rPr>
            </a:br>
            <a:r>
              <a:rPr lang="ar-SA" sz="2000" b="1" dirty="0">
                <a:solidFill>
                  <a:schemeClr val="bg1"/>
                </a:solidFill>
                <a:latin typeface="Garamond" panose="02020404030301010803" pitchFamily="18" charset="0"/>
                <a:cs typeface="Simplified Arabic" panose="02020603050405020304" pitchFamily="18" charset="-78"/>
              </a:rPr>
              <a:t>بالرغم من أنّ الموازنة العامة </a:t>
            </a:r>
            <a:r>
              <a:rPr lang="ar-JO" sz="2000" b="1" dirty="0">
                <a:solidFill>
                  <a:schemeClr val="bg1"/>
                </a:solidFill>
                <a:latin typeface="Garamond" panose="02020404030301010803" pitchFamily="18" charset="0"/>
                <a:cs typeface="Simplified Arabic" panose="02020603050405020304" pitchFamily="18" charset="-78"/>
              </a:rPr>
              <a:t>أًقرت من </a:t>
            </a:r>
            <a:r>
              <a:rPr lang="ar-SA" sz="2000" b="1" dirty="0">
                <a:solidFill>
                  <a:schemeClr val="bg1"/>
                </a:solidFill>
                <a:latin typeface="Garamond" panose="02020404030301010803" pitchFamily="18" charset="0"/>
                <a:cs typeface="Simplified Arabic" panose="02020603050405020304" pitchFamily="18" charset="-78"/>
              </a:rPr>
              <a:t>المجلس التشريعي </a:t>
            </a:r>
            <a:r>
              <a:rPr lang="ar-JO" sz="2000" b="1" dirty="0">
                <a:solidFill>
                  <a:schemeClr val="bg1"/>
                </a:solidFill>
                <a:latin typeface="Garamond" panose="02020404030301010803" pitchFamily="18" charset="0"/>
                <a:cs typeface="Simplified Arabic" panose="02020603050405020304" pitchFamily="18" charset="-78"/>
              </a:rPr>
              <a:t>– كتلة التغيير والإصلاح </a:t>
            </a:r>
            <a:r>
              <a:rPr lang="ar-SA" sz="2000" b="1" dirty="0">
                <a:solidFill>
                  <a:schemeClr val="bg1"/>
                </a:solidFill>
                <a:latin typeface="Garamond" panose="02020404030301010803" pitchFamily="18" charset="0"/>
                <a:cs typeface="Simplified Arabic" panose="02020603050405020304" pitchFamily="18" charset="-78"/>
              </a:rPr>
              <a:t>إلّا </a:t>
            </a:r>
            <a:r>
              <a:rPr lang="ar-JO" sz="2000" b="1" dirty="0">
                <a:solidFill>
                  <a:schemeClr val="bg1"/>
                </a:solidFill>
                <a:latin typeface="Garamond" panose="02020404030301010803" pitchFamily="18" charset="0"/>
                <a:cs typeface="Simplified Arabic" panose="02020603050405020304" pitchFamily="18" charset="-78"/>
              </a:rPr>
              <a:t>أنه</a:t>
            </a:r>
            <a:r>
              <a:rPr lang="ar-SA" sz="2000" b="1" dirty="0">
                <a:solidFill>
                  <a:schemeClr val="bg1"/>
                </a:solidFill>
                <a:latin typeface="Garamond" panose="02020404030301010803" pitchFamily="18" charset="0"/>
                <a:cs typeface="Simplified Arabic" panose="02020603050405020304" pitchFamily="18" charset="-78"/>
              </a:rPr>
              <a:t> لم يتم نشر بيان الموازنة أو أي من وثائق الموازنة</a:t>
            </a:r>
            <a:r>
              <a:rPr lang="ar-JO" sz="2000" b="1" dirty="0">
                <a:solidFill>
                  <a:schemeClr val="bg1"/>
                </a:solidFill>
                <a:latin typeface="Garamond" panose="02020404030301010803" pitchFamily="18" charset="0"/>
                <a:cs typeface="Simplified Arabic" panose="02020603050405020304" pitchFamily="18" charset="-78"/>
              </a:rPr>
              <a:t> وفقاً للقواعد الدستورية</a:t>
            </a:r>
            <a:r>
              <a:rPr lang="ar-SA" sz="2000" b="1" dirty="0">
                <a:solidFill>
                  <a:schemeClr val="bg1"/>
                </a:solidFill>
                <a:latin typeface="Garamond" panose="02020404030301010803" pitchFamily="18" charset="0"/>
                <a:cs typeface="Simplified Arabic" panose="02020603050405020304" pitchFamily="18" charset="-78"/>
              </a:rPr>
              <a:t> بما فيها الموازنة التفصيلية وبنودها المعتمدة، ولم تقم الوزارة بإصدار تقرير مالي مفصل عن الأشهر الستة الأولى من العام.</a:t>
            </a:r>
            <a:r>
              <a:rPr lang="en-US" sz="2000" b="1" dirty="0">
                <a:solidFill>
                  <a:schemeClr val="bg1"/>
                </a:solidFill>
                <a:latin typeface="Garamond" panose="02020404030301010803" pitchFamily="18" charset="0"/>
                <a:cs typeface="Simplified Arabic" panose="02020603050405020304" pitchFamily="18" charset="-78"/>
              </a:rPr>
              <a:t/>
            </a:r>
            <a:br>
              <a:rPr lang="en-US" sz="2000" b="1" dirty="0">
                <a:solidFill>
                  <a:schemeClr val="bg1"/>
                </a:solidFill>
                <a:latin typeface="Garamond" panose="02020404030301010803" pitchFamily="18" charset="0"/>
                <a:cs typeface="Simplified Arabic" panose="02020603050405020304" pitchFamily="18" charset="-78"/>
              </a:rPr>
            </a:br>
            <a:r>
              <a:rPr lang="ar-SA" sz="2000" b="1" dirty="0">
                <a:solidFill>
                  <a:srgbClr val="E6AE10"/>
                </a:solidFill>
                <a:latin typeface="Garamond" panose="02020404030301010803" pitchFamily="18" charset="0"/>
                <a:cs typeface="Simplified Arabic" panose="02020603050405020304" pitchFamily="18" charset="-78"/>
              </a:rPr>
              <a:t>وبتتبّع شفافية الموازنة العامة</a:t>
            </a:r>
            <a:r>
              <a:rPr lang="en-US" sz="2000" b="1" dirty="0">
                <a:solidFill>
                  <a:schemeClr val="bg1"/>
                </a:solidFill>
                <a:latin typeface="Garamond" panose="02020404030301010803" pitchFamily="18" charset="0"/>
                <a:cs typeface="Simplified Arabic" panose="02020603050405020304" pitchFamily="18" charset="-78"/>
              </a:rPr>
              <a:t/>
            </a:r>
            <a:br>
              <a:rPr lang="en-US" sz="2000" b="1" dirty="0">
                <a:solidFill>
                  <a:schemeClr val="bg1"/>
                </a:solidFill>
                <a:latin typeface="Garamond" panose="02020404030301010803" pitchFamily="18" charset="0"/>
                <a:cs typeface="Simplified Arabic" panose="02020603050405020304" pitchFamily="18" charset="-78"/>
              </a:rPr>
            </a:br>
            <a:r>
              <a:rPr lang="ar-SA" sz="2000" b="1" dirty="0">
                <a:solidFill>
                  <a:schemeClr val="bg1"/>
                </a:solidFill>
                <a:latin typeface="Garamond" panose="02020404030301010803" pitchFamily="18" charset="0"/>
                <a:cs typeface="Simplified Arabic" panose="02020603050405020304" pitchFamily="18" charset="-78"/>
              </a:rPr>
              <a:t>من خلال مراجعة موقع وزارة المالية وتتبّع مدى الالتزام بالمعايير الدولية اللازمة لتحقيق شفافية الموازنة العامة التي حددتها مبادرة شراكة الموازنة الدولية، والمتمثلة في 8 وثائق أساسية</a:t>
            </a:r>
            <a:r>
              <a:rPr lang="ar-JO" sz="2000" b="1" dirty="0">
                <a:solidFill>
                  <a:schemeClr val="bg1"/>
                </a:solidFill>
                <a:latin typeface="Garamond" panose="02020404030301010803" pitchFamily="18" charset="0"/>
                <a:cs typeface="Simplified Arabic" panose="02020603050405020304" pitchFamily="18" charset="-78"/>
              </a:rPr>
              <a:t/>
            </a:r>
            <a:br>
              <a:rPr lang="ar-JO" sz="2000" b="1" dirty="0">
                <a:solidFill>
                  <a:schemeClr val="bg1"/>
                </a:solidFill>
                <a:latin typeface="Garamond" panose="02020404030301010803" pitchFamily="18" charset="0"/>
                <a:cs typeface="Simplified Arabic" panose="02020603050405020304" pitchFamily="18" charset="-78"/>
              </a:rPr>
            </a:br>
            <a:r>
              <a:rPr lang="ar-SA" sz="1800" b="1" u="sng" dirty="0">
                <a:solidFill>
                  <a:schemeClr val="accent4">
                    <a:lumMod val="60000"/>
                    <a:lumOff val="40000"/>
                  </a:schemeClr>
                </a:solidFill>
                <a:effectLst/>
                <a:ea typeface="Times New Roman" panose="02020603050405020304" pitchFamily="18" charset="0"/>
                <a:cs typeface="Simplified Arabic" panose="02020603050405020304" pitchFamily="18" charset="-78"/>
              </a:rPr>
              <a:t>وفي حال التزمت المالية بنشر وثائق الموازنة </a:t>
            </a:r>
            <a:r>
              <a:rPr lang="ar-JO" sz="1800" b="1" u="sng" dirty="0">
                <a:solidFill>
                  <a:schemeClr val="accent4">
                    <a:lumMod val="60000"/>
                    <a:lumOff val="40000"/>
                  </a:schemeClr>
                </a:solidFill>
                <a:effectLst/>
                <a:ea typeface="Times New Roman" panose="02020603050405020304" pitchFamily="18" charset="0"/>
                <a:cs typeface="Simplified Arabic" panose="02020603050405020304" pitchFamily="18" charset="-78"/>
              </a:rPr>
              <a:t/>
            </a:r>
            <a:br>
              <a:rPr lang="ar-JO" sz="1800" b="1" u="sng" dirty="0">
                <a:solidFill>
                  <a:schemeClr val="accent4">
                    <a:lumMod val="60000"/>
                    <a:lumOff val="40000"/>
                  </a:schemeClr>
                </a:solidFill>
                <a:effectLst/>
                <a:ea typeface="Times New Roman" panose="02020603050405020304" pitchFamily="18" charset="0"/>
                <a:cs typeface="Simplified Arabic" panose="02020603050405020304" pitchFamily="18" charset="-78"/>
              </a:rPr>
            </a:br>
            <a:r>
              <a:rPr lang="ar-SA" sz="1800" b="1" u="sng" dirty="0">
                <a:solidFill>
                  <a:schemeClr val="accent4">
                    <a:lumMod val="60000"/>
                    <a:lumOff val="40000"/>
                  </a:schemeClr>
                </a:solidFill>
                <a:effectLst/>
                <a:ea typeface="Times New Roman" panose="02020603050405020304" pitchFamily="18" charset="0"/>
                <a:cs typeface="Simplified Arabic" panose="02020603050405020304" pitchFamily="18" charset="-78"/>
              </a:rPr>
              <a:t>فإن النشر يتطلب وجود 3 </a:t>
            </a:r>
            <a:r>
              <a:rPr lang="ar-SA" sz="1800" b="1" u="sng" dirty="0" err="1">
                <a:solidFill>
                  <a:schemeClr val="accent4">
                    <a:lumMod val="60000"/>
                    <a:lumOff val="40000"/>
                  </a:schemeClr>
                </a:solidFill>
                <a:effectLst/>
                <a:ea typeface="Times New Roman" panose="02020603050405020304" pitchFamily="18" charset="0"/>
                <a:cs typeface="Simplified Arabic" panose="02020603050405020304" pitchFamily="18" charset="-78"/>
              </a:rPr>
              <a:t>معايي</a:t>
            </a:r>
            <a:r>
              <a:rPr lang="ar-JO" sz="1800" b="1" u="sng" dirty="0">
                <a:solidFill>
                  <a:schemeClr val="accent4">
                    <a:lumMod val="60000"/>
                    <a:lumOff val="40000"/>
                  </a:schemeClr>
                </a:solidFill>
                <a:effectLst/>
                <a:ea typeface="Times New Roman" panose="02020603050405020304" pitchFamily="18" charset="0"/>
                <a:cs typeface="Simplified Arabic" panose="02020603050405020304" pitchFamily="18" charset="-78"/>
              </a:rPr>
              <a:t>ر هي : </a:t>
            </a:r>
            <a:endParaRPr lang="en-US" sz="1800" b="1" u="sng" dirty="0">
              <a:solidFill>
                <a:schemeClr val="accent4">
                  <a:lumMod val="60000"/>
                  <a:lumOff val="40000"/>
                </a:schemeClr>
              </a:solidFill>
              <a:latin typeface="Garamond" panose="02020404030301010803" pitchFamily="18" charset="0"/>
              <a:cs typeface="Simplified Arabic" panose="02020603050405020304" pitchFamily="18" charset="-78"/>
            </a:endParaRPr>
          </a:p>
        </p:txBody>
      </p:sp>
      <p:sp>
        <p:nvSpPr>
          <p:cNvPr id="3" name="Slide Number Placeholder 2"/>
          <p:cNvSpPr>
            <a:spLocks noGrp="1"/>
          </p:cNvSpPr>
          <p:nvPr>
            <p:ph type="sldNum" sz="quarter" idx="10"/>
          </p:nvPr>
        </p:nvSpPr>
        <p:spPr/>
        <p:txBody>
          <a:bodyPr/>
          <a:lstStyle/>
          <a:p>
            <a:fld id="{EB6C92C7-D049-49B2-95B9-F31BE8BC6168}" type="slidenum">
              <a:rPr lang="en-US" smtClean="0"/>
              <a:pPr/>
              <a:t>4</a:t>
            </a:fld>
            <a:endParaRPr lang="en-US" dirty="0"/>
          </a:p>
        </p:txBody>
      </p:sp>
      <p:graphicFrame>
        <p:nvGraphicFramePr>
          <p:cNvPr id="4" name="Table 3">
            <a:extLst>
              <a:ext uri="{FF2B5EF4-FFF2-40B4-BE49-F238E27FC236}">
                <a16:creationId xmlns:a16="http://schemas.microsoft.com/office/drawing/2014/main" id="{CC3BF31B-F1CD-4285-86CE-D6E11267A666}"/>
              </a:ext>
            </a:extLst>
          </p:cNvPr>
          <p:cNvGraphicFramePr>
            <a:graphicFrameLocks noGrp="1"/>
          </p:cNvGraphicFramePr>
          <p:nvPr>
            <p:extLst>
              <p:ext uri="{D42A27DB-BD31-4B8C-83A1-F6EECF244321}">
                <p14:modId xmlns:p14="http://schemas.microsoft.com/office/powerpoint/2010/main" val="2806593633"/>
              </p:ext>
            </p:extLst>
          </p:nvPr>
        </p:nvGraphicFramePr>
        <p:xfrm>
          <a:off x="878045" y="3433259"/>
          <a:ext cx="5876927" cy="3124605"/>
        </p:xfrm>
        <a:graphic>
          <a:graphicData uri="http://schemas.openxmlformats.org/drawingml/2006/table">
            <a:tbl>
              <a:tblPr rtl="1" firstRow="1" firstCol="1" bandRow="1">
                <a:tableStyleId>{00A15C55-8517-42AA-B614-E9B94910E393}</a:tableStyleId>
              </a:tblPr>
              <a:tblGrid>
                <a:gridCol w="4447713">
                  <a:extLst>
                    <a:ext uri="{9D8B030D-6E8A-4147-A177-3AD203B41FA5}">
                      <a16:colId xmlns:a16="http://schemas.microsoft.com/office/drawing/2014/main" val="1721440522"/>
                    </a:ext>
                  </a:extLst>
                </a:gridCol>
                <a:gridCol w="1429214">
                  <a:extLst>
                    <a:ext uri="{9D8B030D-6E8A-4147-A177-3AD203B41FA5}">
                      <a16:colId xmlns:a16="http://schemas.microsoft.com/office/drawing/2014/main" val="31011961"/>
                    </a:ext>
                  </a:extLst>
                </a:gridCol>
              </a:tblGrid>
              <a:tr h="0">
                <a:tc>
                  <a:txBody>
                    <a:bodyPr/>
                    <a:lstStyle/>
                    <a:p>
                      <a:pPr marL="0" marR="0" algn="just" rtl="1">
                        <a:lnSpc>
                          <a:spcPct val="107000"/>
                        </a:lnSpc>
                        <a:spcBef>
                          <a:spcPts val="0"/>
                        </a:spcBef>
                        <a:spcAft>
                          <a:spcPts val="0"/>
                        </a:spcAft>
                      </a:pPr>
                      <a:r>
                        <a:rPr lang="ar-SA" sz="2000" dirty="0">
                          <a:effectLst/>
                        </a:rPr>
                        <a:t>الوثيقة</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a:effectLst/>
                        </a:rPr>
                        <a:t>لم تنشر</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66153676"/>
                  </a:ext>
                </a:extLst>
              </a:tr>
              <a:tr h="364718">
                <a:tc>
                  <a:txBody>
                    <a:bodyPr/>
                    <a:lstStyle/>
                    <a:p>
                      <a:pPr marL="0" marR="0" algn="just" rtl="1">
                        <a:lnSpc>
                          <a:spcPct val="107000"/>
                        </a:lnSpc>
                        <a:spcBef>
                          <a:spcPts val="0"/>
                        </a:spcBef>
                        <a:spcAft>
                          <a:spcPts val="0"/>
                        </a:spcAft>
                      </a:pPr>
                      <a:r>
                        <a:rPr lang="ar-SA" sz="2000" dirty="0">
                          <a:effectLst/>
                        </a:rPr>
                        <a:t>بيان ما قبل الموازنة</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solidFill>
                            <a:schemeClr val="bg1"/>
                          </a:solidFill>
                          <a:effectLst/>
                        </a:rPr>
                        <a:t>لم يتم النشر </a:t>
                      </a:r>
                      <a:endParaRPr lang="en-US" sz="200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0D2235"/>
                    </a:solidFill>
                  </a:tcPr>
                </a:tc>
                <a:extLst>
                  <a:ext uri="{0D108BD9-81ED-4DB2-BD59-A6C34878D82A}">
                    <a16:rowId xmlns:a16="http://schemas.microsoft.com/office/drawing/2014/main" val="3981175803"/>
                  </a:ext>
                </a:extLst>
              </a:tr>
              <a:tr h="372863">
                <a:tc>
                  <a:txBody>
                    <a:bodyPr/>
                    <a:lstStyle/>
                    <a:p>
                      <a:pPr marL="0" marR="0" algn="just" rtl="1">
                        <a:lnSpc>
                          <a:spcPct val="107000"/>
                        </a:lnSpc>
                        <a:spcBef>
                          <a:spcPts val="0"/>
                        </a:spcBef>
                        <a:spcAft>
                          <a:spcPts val="0"/>
                        </a:spcAft>
                      </a:pPr>
                      <a:r>
                        <a:rPr lang="ar-SA" sz="2000">
                          <a:effectLst/>
                        </a:rPr>
                        <a:t>ملخص مقترح الموازنة</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effectLst/>
                        </a:rPr>
                        <a:t>لم يتم النشر </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961925690"/>
                  </a:ext>
                </a:extLst>
              </a:tr>
              <a:tr h="352154">
                <a:tc>
                  <a:txBody>
                    <a:bodyPr/>
                    <a:lstStyle/>
                    <a:p>
                      <a:pPr marL="0" marR="0" algn="just" rtl="1">
                        <a:lnSpc>
                          <a:spcPct val="107000"/>
                        </a:lnSpc>
                        <a:spcBef>
                          <a:spcPts val="0"/>
                        </a:spcBef>
                        <a:spcAft>
                          <a:spcPts val="0"/>
                        </a:spcAft>
                      </a:pPr>
                      <a:r>
                        <a:rPr lang="ar-SA" sz="2000">
                          <a:solidFill>
                            <a:schemeClr val="bg1"/>
                          </a:solidFill>
                          <a:effectLst/>
                        </a:rPr>
                        <a:t>الموازنة العامة المقرّة والمعتمدة</a:t>
                      </a:r>
                      <a:endParaRPr lang="en-US" sz="200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solidFill>
                            <a:schemeClr val="bg1"/>
                          </a:solidFill>
                          <a:effectLst/>
                        </a:rPr>
                        <a:t>لم يتم النشر </a:t>
                      </a:r>
                      <a:endParaRPr lang="en-US" sz="200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0D2235"/>
                    </a:solidFill>
                  </a:tcPr>
                </a:tc>
                <a:extLst>
                  <a:ext uri="{0D108BD9-81ED-4DB2-BD59-A6C34878D82A}">
                    <a16:rowId xmlns:a16="http://schemas.microsoft.com/office/drawing/2014/main" val="329533355"/>
                  </a:ext>
                </a:extLst>
              </a:tr>
              <a:tr h="352154">
                <a:tc>
                  <a:txBody>
                    <a:bodyPr/>
                    <a:lstStyle/>
                    <a:p>
                      <a:pPr marL="0" marR="0" algn="just" rtl="1">
                        <a:lnSpc>
                          <a:spcPct val="107000"/>
                        </a:lnSpc>
                        <a:spcBef>
                          <a:spcPts val="0"/>
                        </a:spcBef>
                        <a:spcAft>
                          <a:spcPts val="0"/>
                        </a:spcAft>
                      </a:pPr>
                      <a:r>
                        <a:rPr lang="ar-SA" sz="2000" dirty="0">
                          <a:effectLst/>
                        </a:rPr>
                        <a:t>موازنة المواطن</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effectLst/>
                        </a:rPr>
                        <a:t>لم يتم النشر </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2900815506"/>
                  </a:ext>
                </a:extLst>
              </a:tr>
              <a:tr h="352154">
                <a:tc>
                  <a:txBody>
                    <a:bodyPr/>
                    <a:lstStyle/>
                    <a:p>
                      <a:pPr marL="0" marR="0" algn="just" rtl="1">
                        <a:lnSpc>
                          <a:spcPct val="107000"/>
                        </a:lnSpc>
                        <a:spcBef>
                          <a:spcPts val="0"/>
                        </a:spcBef>
                        <a:spcAft>
                          <a:spcPts val="0"/>
                        </a:spcAft>
                      </a:pPr>
                      <a:r>
                        <a:rPr lang="ar-SA" sz="2000">
                          <a:effectLst/>
                        </a:rPr>
                        <a:t>التقارير الدورية (الشهرية والربعية)</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ln>
                            <a:solidFill>
                              <a:sysClr val="windowText" lastClr="000000"/>
                            </a:solidFill>
                          </a:ln>
                          <a:solidFill>
                            <a:schemeClr val="bg1"/>
                          </a:solidFill>
                          <a:effectLst/>
                        </a:rPr>
                        <a:t>لم يتم النشر </a:t>
                      </a:r>
                      <a:endParaRPr lang="en-US" sz="2000" dirty="0">
                        <a:ln>
                          <a:solidFill>
                            <a:sysClr val="windowText" lastClr="000000"/>
                          </a:solidFill>
                        </a:ln>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0D2235"/>
                    </a:solidFill>
                  </a:tcPr>
                </a:tc>
                <a:extLst>
                  <a:ext uri="{0D108BD9-81ED-4DB2-BD59-A6C34878D82A}">
                    <a16:rowId xmlns:a16="http://schemas.microsoft.com/office/drawing/2014/main" val="3133172847"/>
                  </a:ext>
                </a:extLst>
              </a:tr>
              <a:tr h="301820">
                <a:tc>
                  <a:txBody>
                    <a:bodyPr/>
                    <a:lstStyle/>
                    <a:p>
                      <a:pPr marL="0" marR="0" algn="just" rtl="1">
                        <a:lnSpc>
                          <a:spcPct val="107000"/>
                        </a:lnSpc>
                        <a:spcBef>
                          <a:spcPts val="0"/>
                        </a:spcBef>
                        <a:spcAft>
                          <a:spcPts val="0"/>
                        </a:spcAft>
                      </a:pPr>
                      <a:r>
                        <a:rPr lang="ar-SA" sz="2000">
                          <a:effectLst/>
                        </a:rPr>
                        <a:t>التقرير نصف السنوي</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effectLst/>
                        </a:rPr>
                        <a:t>لم يتم النشر</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2421324548"/>
                  </a:ext>
                </a:extLst>
              </a:tr>
              <a:tr h="285533">
                <a:tc>
                  <a:txBody>
                    <a:bodyPr/>
                    <a:lstStyle/>
                    <a:p>
                      <a:pPr marL="0" marR="0" algn="just" rtl="1">
                        <a:lnSpc>
                          <a:spcPct val="107000"/>
                        </a:lnSpc>
                        <a:spcBef>
                          <a:spcPts val="0"/>
                        </a:spcBef>
                        <a:spcAft>
                          <a:spcPts val="0"/>
                        </a:spcAft>
                      </a:pPr>
                      <a:r>
                        <a:rPr lang="ar-SA" sz="2000" dirty="0">
                          <a:effectLst/>
                        </a:rPr>
                        <a:t>تقرير نهاية السنة</a:t>
                      </a:r>
                      <a:r>
                        <a:rPr lang="ar-JO" sz="2000" dirty="0">
                          <a:effectLst/>
                        </a:rPr>
                        <a:t> </a:t>
                      </a:r>
                      <a:r>
                        <a:rPr lang="ar-SA" sz="2000" dirty="0">
                          <a:effectLst/>
                        </a:rPr>
                        <a:t>«الحساب الختامي» للعام </a:t>
                      </a:r>
                      <a:r>
                        <a:rPr lang="en-US" sz="2000" dirty="0">
                          <a:effectLst/>
                        </a:rPr>
                        <a:t>2020</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solidFill>
                            <a:schemeClr val="bg1"/>
                          </a:solidFill>
                          <a:effectLst/>
                        </a:rPr>
                        <a:t>لم يتم النشر </a:t>
                      </a:r>
                      <a:endParaRPr lang="en-US" sz="200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0D2235"/>
                    </a:solidFill>
                  </a:tcPr>
                </a:tc>
                <a:extLst>
                  <a:ext uri="{0D108BD9-81ED-4DB2-BD59-A6C34878D82A}">
                    <a16:rowId xmlns:a16="http://schemas.microsoft.com/office/drawing/2014/main" val="2649513394"/>
                  </a:ext>
                </a:extLst>
              </a:tr>
              <a:tr h="352154">
                <a:tc>
                  <a:txBody>
                    <a:bodyPr/>
                    <a:lstStyle/>
                    <a:p>
                      <a:pPr marL="0" marR="0" algn="just" rtl="1">
                        <a:lnSpc>
                          <a:spcPct val="107000"/>
                        </a:lnSpc>
                        <a:spcBef>
                          <a:spcPts val="0"/>
                        </a:spcBef>
                        <a:spcAft>
                          <a:spcPts val="0"/>
                        </a:spcAft>
                      </a:pPr>
                      <a:r>
                        <a:rPr lang="ar-SA" sz="2000">
                          <a:effectLst/>
                        </a:rPr>
                        <a:t>التقرير المدقق للعام </a:t>
                      </a:r>
                      <a:r>
                        <a:rPr lang="en-US" sz="2000">
                          <a:effectLst/>
                        </a:rPr>
                        <a:t>2019</a:t>
                      </a:r>
                      <a:endParaRPr lang="en-US" sz="2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rtl="1">
                        <a:lnSpc>
                          <a:spcPct val="107000"/>
                        </a:lnSpc>
                        <a:spcBef>
                          <a:spcPts val="0"/>
                        </a:spcBef>
                        <a:spcAft>
                          <a:spcPts val="0"/>
                        </a:spcAft>
                      </a:pPr>
                      <a:r>
                        <a:rPr lang="ar-SA" sz="2000" dirty="0">
                          <a:effectLst/>
                        </a:rPr>
                        <a:t>لم يتم النشر</a:t>
                      </a:r>
                      <a:endParaRPr lang="en-US" sz="2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1430683209"/>
                  </a:ext>
                </a:extLst>
              </a:tr>
            </a:tbl>
          </a:graphicData>
        </a:graphic>
      </p:graphicFrame>
      <p:graphicFrame>
        <p:nvGraphicFramePr>
          <p:cNvPr id="5" name="Diagram 4">
            <a:extLst>
              <a:ext uri="{FF2B5EF4-FFF2-40B4-BE49-F238E27FC236}">
                <a16:creationId xmlns:a16="http://schemas.microsoft.com/office/drawing/2014/main" id="{D37A7CA9-BFAF-40B2-AEE1-E7C7522D635D}"/>
              </a:ext>
            </a:extLst>
          </p:cNvPr>
          <p:cNvGraphicFramePr/>
          <p:nvPr>
            <p:extLst>
              <p:ext uri="{D42A27DB-BD31-4B8C-83A1-F6EECF244321}">
                <p14:modId xmlns:p14="http://schemas.microsoft.com/office/powerpoint/2010/main" val="2052482188"/>
              </p:ext>
            </p:extLst>
          </p:nvPr>
        </p:nvGraphicFramePr>
        <p:xfrm>
          <a:off x="6952171" y="3968072"/>
          <a:ext cx="4485004" cy="2367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4828158"/>
      </p:ext>
    </p:extLst>
  </p:cSld>
  <p:clrMapOvr>
    <a:masterClrMapping/>
  </p:clrMapOvr>
  <p:extLst>
    <p:ext uri="{6950BFC3-D8DA-4A85-94F7-54DA5524770B}">
      <p188:commentRel xmlns:p188="http://schemas.microsoft.com/office/powerpoint/2018/8/main" xmlns="" r:id="rId7"/>
    </p:ext>
  </p:extLs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F341EE86-3F47-411A-BD54-AED7DA5C92A2}"/>
              </a:ext>
            </a:extLst>
          </p:cNvPr>
          <p:cNvSpPr>
            <a:spLocks noGrp="1" noChangeArrowheads="1"/>
          </p:cNvSpPr>
          <p:nvPr>
            <p:ph type="ctrTitle" idx="4294967295"/>
          </p:nvPr>
        </p:nvSpPr>
        <p:spPr bwMode="auto">
          <a:xfrm>
            <a:off x="566058" y="1984151"/>
            <a:ext cx="3466011" cy="31795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fontAlgn="base">
              <a:spcAft>
                <a:spcPct val="0"/>
              </a:spcAft>
              <a:buClrTx/>
              <a:buSzTx/>
              <a:tabLst/>
            </a:pPr>
            <a:r>
              <a:rPr kumimoji="0" lang="ar-JO" altLang="en-US" sz="4000" b="1" i="0" u="none" strike="noStrike" kern="1200" cap="none" normalizeH="0" baseline="0" dirty="0">
                <a:ln>
                  <a:noFill/>
                </a:ln>
                <a:solidFill>
                  <a:srgbClr val="E6AE10"/>
                </a:solidFill>
                <a:effectLst/>
                <a:cs typeface="+mn-cs"/>
              </a:rPr>
              <a:t>جدول رقم (1) </a:t>
            </a:r>
            <a:br>
              <a:rPr kumimoji="0" lang="ar-JO" altLang="en-US" sz="4000" b="1" i="0" u="none" strike="noStrike" kern="1200" cap="none" normalizeH="0" baseline="0" dirty="0">
                <a:ln>
                  <a:noFill/>
                </a:ln>
                <a:solidFill>
                  <a:srgbClr val="E6AE10"/>
                </a:solidFill>
                <a:effectLst/>
                <a:cs typeface="+mn-cs"/>
              </a:rPr>
            </a:br>
            <a:r>
              <a:rPr kumimoji="0" lang="en-US" altLang="en-US" sz="4000" b="1" i="0" u="none" strike="noStrike" kern="1200" cap="none" normalizeH="0" baseline="0" dirty="0" err="1">
                <a:ln>
                  <a:noFill/>
                </a:ln>
                <a:solidFill>
                  <a:srgbClr val="FFFFFF"/>
                </a:solidFill>
                <a:effectLst/>
                <a:cs typeface="+mn-cs"/>
              </a:rPr>
              <a:t>ملخص</a:t>
            </a:r>
            <a:r>
              <a:rPr kumimoji="0" lang="en-US" altLang="en-US" sz="4000" b="1" i="0" u="none" strike="noStrike" kern="1200" cap="none" normalizeH="0" baseline="0" dirty="0">
                <a:ln>
                  <a:noFill/>
                </a:ln>
                <a:solidFill>
                  <a:srgbClr val="FFFFFF"/>
                </a:solidFill>
                <a:effectLst/>
                <a:cs typeface="+mn-cs"/>
              </a:rPr>
              <a:t> الموازنة</a:t>
            </a:r>
            <a:r>
              <a:rPr kumimoji="0" lang="ar-JO" altLang="en-US" sz="4000" b="1" i="0" u="none" strike="noStrike" kern="1200" cap="none" normalizeH="0" baseline="0" dirty="0">
                <a:ln>
                  <a:noFill/>
                </a:ln>
                <a:solidFill>
                  <a:srgbClr val="FFFFFF"/>
                </a:solidFill>
                <a:effectLst/>
                <a:cs typeface="+mn-cs"/>
              </a:rPr>
              <a:t> للعام 2021</a:t>
            </a:r>
            <a:r>
              <a:rPr kumimoji="0" lang="en-US" altLang="en-US" sz="4000" b="1" i="0" u="none" strike="noStrike" kern="1200" cap="none" normalizeH="0" baseline="0" dirty="0">
                <a:ln>
                  <a:noFill/>
                </a:ln>
                <a:solidFill>
                  <a:srgbClr val="FFFFFF"/>
                </a:solidFill>
                <a:effectLst/>
                <a:cs typeface="+mn-cs"/>
              </a:rPr>
              <a:t>                                                                      </a:t>
            </a:r>
            <a:r>
              <a:rPr lang="en-US" altLang="en-US" sz="2400" b="1" dirty="0">
                <a:solidFill>
                  <a:srgbClr val="FFFFFF"/>
                </a:solidFill>
                <a:cs typeface="+mn-cs"/>
              </a:rPr>
              <a:t>(مليون شيكل</a:t>
            </a:r>
            <a:r>
              <a:rPr kumimoji="0" lang="en-US" altLang="en-US" sz="2400" b="1" i="0" u="none" strike="noStrike" kern="1200" cap="none" normalizeH="0" baseline="0" dirty="0">
                <a:ln>
                  <a:noFill/>
                </a:ln>
                <a:solidFill>
                  <a:srgbClr val="FFFFFF"/>
                </a:solidFill>
                <a:effectLst/>
                <a:cs typeface="+mn-cs"/>
              </a:rPr>
              <a:t>)</a:t>
            </a:r>
            <a:r>
              <a:rPr kumimoji="0" lang="en-US" altLang="en-US" sz="2800" b="0" i="0" u="none" strike="noStrike" kern="1200" cap="none" normalizeH="0" baseline="0" dirty="0">
                <a:ln>
                  <a:noFill/>
                </a:ln>
                <a:solidFill>
                  <a:srgbClr val="FFFFFF"/>
                </a:solidFill>
                <a:effectLst/>
              </a:rPr>
              <a:t> </a:t>
            </a:r>
          </a:p>
          <a:p>
            <a:pPr marL="0" marR="0" lvl="0" indent="0" algn="ctr" fontAlgn="base">
              <a:spcAft>
                <a:spcPct val="0"/>
              </a:spcAft>
              <a:buClrTx/>
              <a:buSzTx/>
              <a:tabLst/>
            </a:pPr>
            <a:endParaRPr kumimoji="0" lang="en-US" altLang="en-US" sz="3600" b="0" i="0" u="none" strike="noStrike" kern="1200" cap="none" normalizeH="0" baseline="0" dirty="0">
              <a:ln>
                <a:noFill/>
              </a:ln>
              <a:solidFill>
                <a:srgbClr val="FFFFFF"/>
              </a:solidFill>
              <a:effectLst/>
              <a:latin typeface="+mj-lt"/>
              <a:ea typeface="+mj-ea"/>
              <a:cs typeface="+mj-cs"/>
            </a:endParaRPr>
          </a:p>
        </p:txBody>
      </p:sp>
      <p:sp>
        <p:nvSpPr>
          <p:cNvPr id="3" name="Slide Number Placeholder 2"/>
          <p:cNvSpPr>
            <a:spLocks noGrp="1"/>
          </p:cNvSpPr>
          <p:nvPr>
            <p:ph type="sldNum" sz="quarter" idx="10"/>
          </p:nvPr>
        </p:nvSpPr>
        <p:spPr>
          <a:xfrm>
            <a:off x="11034184" y="6356350"/>
            <a:ext cx="514349" cy="365125"/>
          </a:xfrm>
        </p:spPr>
        <p:txBody>
          <a:bodyPr vert="horz" lIns="91440" tIns="45720" rIns="91440" bIns="45720" rtlCol="0" anchor="ctr">
            <a:normAutofit/>
          </a:bodyPr>
          <a:lstStyle/>
          <a:p>
            <a:pPr>
              <a:spcAft>
                <a:spcPts val="600"/>
              </a:spcAft>
            </a:pPr>
            <a:fld id="{EB6C92C7-D049-49B2-95B9-F31BE8BC6168}" type="slidenum">
              <a:rPr lang="en-US" sz="1200">
                <a:solidFill>
                  <a:schemeClr val="tx1">
                    <a:alpha val="80000"/>
                  </a:schemeClr>
                </a:solidFill>
              </a:rPr>
              <a:pPr>
                <a:spcAft>
                  <a:spcPts val="600"/>
                </a:spcAft>
              </a:pPr>
              <a:t>5</a:t>
            </a:fld>
            <a:endParaRPr lang="en-US" sz="1200">
              <a:solidFill>
                <a:schemeClr val="tx1">
                  <a:alpha val="80000"/>
                </a:schemeClr>
              </a:solidFill>
            </a:endParaRPr>
          </a:p>
        </p:txBody>
      </p:sp>
      <p:graphicFrame>
        <p:nvGraphicFramePr>
          <p:cNvPr id="4" name="Table 3">
            <a:extLst>
              <a:ext uri="{FF2B5EF4-FFF2-40B4-BE49-F238E27FC236}">
                <a16:creationId xmlns:a16="http://schemas.microsoft.com/office/drawing/2014/main" id="{214B4863-511A-4188-8C39-BC088D614D58}"/>
              </a:ext>
            </a:extLst>
          </p:cNvPr>
          <p:cNvGraphicFramePr>
            <a:graphicFrameLocks noGrp="1"/>
          </p:cNvGraphicFramePr>
          <p:nvPr>
            <p:extLst>
              <p:ext uri="{D42A27DB-BD31-4B8C-83A1-F6EECF244321}">
                <p14:modId xmlns:p14="http://schemas.microsoft.com/office/powerpoint/2010/main" val="2180432624"/>
              </p:ext>
            </p:extLst>
          </p:nvPr>
        </p:nvGraphicFramePr>
        <p:xfrm>
          <a:off x="4216526" y="629215"/>
          <a:ext cx="7581896" cy="5088183"/>
        </p:xfrm>
        <a:graphic>
          <a:graphicData uri="http://schemas.openxmlformats.org/drawingml/2006/table">
            <a:tbl>
              <a:tblPr rtl="1" firstRow="1" firstCol="1" bandRow="1">
                <a:tableStyleId>{073A0DAA-6AF3-43AB-8588-CEC1D06C72B9}</a:tableStyleId>
              </a:tblPr>
              <a:tblGrid>
                <a:gridCol w="1595083">
                  <a:extLst>
                    <a:ext uri="{9D8B030D-6E8A-4147-A177-3AD203B41FA5}">
                      <a16:colId xmlns:a16="http://schemas.microsoft.com/office/drawing/2014/main" val="2802122822"/>
                    </a:ext>
                  </a:extLst>
                </a:gridCol>
                <a:gridCol w="1195239">
                  <a:extLst>
                    <a:ext uri="{9D8B030D-6E8A-4147-A177-3AD203B41FA5}">
                      <a16:colId xmlns:a16="http://schemas.microsoft.com/office/drawing/2014/main" val="880911448"/>
                    </a:ext>
                  </a:extLst>
                </a:gridCol>
                <a:gridCol w="1573839">
                  <a:extLst>
                    <a:ext uri="{9D8B030D-6E8A-4147-A177-3AD203B41FA5}">
                      <a16:colId xmlns:a16="http://schemas.microsoft.com/office/drawing/2014/main" val="2673422462"/>
                    </a:ext>
                  </a:extLst>
                </a:gridCol>
                <a:gridCol w="1133319">
                  <a:extLst>
                    <a:ext uri="{9D8B030D-6E8A-4147-A177-3AD203B41FA5}">
                      <a16:colId xmlns:a16="http://schemas.microsoft.com/office/drawing/2014/main" val="3319508197"/>
                    </a:ext>
                  </a:extLst>
                </a:gridCol>
                <a:gridCol w="951096">
                  <a:extLst>
                    <a:ext uri="{9D8B030D-6E8A-4147-A177-3AD203B41FA5}">
                      <a16:colId xmlns:a16="http://schemas.microsoft.com/office/drawing/2014/main" val="3286175020"/>
                    </a:ext>
                  </a:extLst>
                </a:gridCol>
                <a:gridCol w="1133320">
                  <a:extLst>
                    <a:ext uri="{9D8B030D-6E8A-4147-A177-3AD203B41FA5}">
                      <a16:colId xmlns:a16="http://schemas.microsoft.com/office/drawing/2014/main" val="992213028"/>
                    </a:ext>
                  </a:extLst>
                </a:gridCol>
              </a:tblGrid>
              <a:tr h="628016">
                <a:tc gridSpan="2">
                  <a:txBody>
                    <a:bodyPr/>
                    <a:lstStyle/>
                    <a:p>
                      <a:pPr marL="0" marR="0" algn="just" rtl="1">
                        <a:lnSpc>
                          <a:spcPct val="115000"/>
                        </a:lnSpc>
                        <a:spcBef>
                          <a:spcPts val="0"/>
                        </a:spcBef>
                        <a:spcAft>
                          <a:spcPts val="0"/>
                        </a:spcAft>
                      </a:pPr>
                      <a:r>
                        <a:rPr lang="ar-SA" sz="1800" b="1" cap="all" spc="60" dirty="0">
                          <a:solidFill>
                            <a:schemeClr val="bg1"/>
                          </a:solidFill>
                          <a:effectLst/>
                        </a:rPr>
                        <a:t>الإيرادات </a:t>
                      </a:r>
                      <a:endParaRPr lang="en-US" sz="1800" b="1" cap="all" spc="6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141456" marR="141456" marT="141456" marB="141456"/>
                </a:tc>
                <a:tc hMerge="1">
                  <a:txBody>
                    <a:bodyPr/>
                    <a:lstStyle/>
                    <a:p>
                      <a:endParaRPr lang="en-US"/>
                    </a:p>
                  </a:txBody>
                  <a:tcPr/>
                </a:tc>
                <a:tc gridSpan="4">
                  <a:txBody>
                    <a:bodyPr/>
                    <a:lstStyle/>
                    <a:p>
                      <a:pPr marL="0" marR="0" algn="ctr" rtl="1">
                        <a:lnSpc>
                          <a:spcPct val="115000"/>
                        </a:lnSpc>
                        <a:spcBef>
                          <a:spcPts val="0"/>
                        </a:spcBef>
                        <a:spcAft>
                          <a:spcPts val="0"/>
                        </a:spcAft>
                      </a:pPr>
                      <a:r>
                        <a:rPr lang="ar-SA" sz="1800" b="1" cap="all" spc="60" dirty="0">
                          <a:solidFill>
                            <a:schemeClr val="bg1"/>
                          </a:solidFill>
                          <a:effectLst/>
                        </a:rPr>
                        <a:t>النفقات</a:t>
                      </a:r>
                      <a:endParaRPr lang="en-US" sz="1800" b="1" cap="all" spc="6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141456" marR="141456" marT="141456" marB="141456"/>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14981875"/>
                  </a:ext>
                </a:extLst>
              </a:tr>
              <a:tr h="829739">
                <a:tc gridSpan="2">
                  <a:txBody>
                    <a:bodyPr/>
                    <a:lstStyle/>
                    <a:p>
                      <a:pPr marL="0" marR="0" algn="just" rtl="1">
                        <a:lnSpc>
                          <a:spcPct val="115000"/>
                        </a:lnSpc>
                        <a:spcBef>
                          <a:spcPts val="0"/>
                        </a:spcBef>
                        <a:spcAft>
                          <a:spcPts val="0"/>
                        </a:spcAft>
                      </a:pPr>
                      <a:r>
                        <a:rPr lang="ar-SA" sz="1800" b="1" cap="none" spc="0" dirty="0">
                          <a:solidFill>
                            <a:schemeClr val="bg1"/>
                          </a:solidFill>
                          <a:effectLst/>
                        </a:rPr>
                        <a:t>إيرادات الأنشطة الجارية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hMerge="1">
                  <a:txBody>
                    <a:bodyPr/>
                    <a:lstStyle/>
                    <a:p>
                      <a:endParaRPr lang="en-US"/>
                    </a:p>
                  </a:txBody>
                  <a:tcPr/>
                </a:tc>
                <a:tc gridSpan="2">
                  <a:txBody>
                    <a:bodyPr/>
                    <a:lstStyle/>
                    <a:p>
                      <a:pPr marL="0" marR="0" algn="just" rtl="1">
                        <a:lnSpc>
                          <a:spcPct val="115000"/>
                        </a:lnSpc>
                        <a:spcBef>
                          <a:spcPts val="0"/>
                        </a:spcBef>
                        <a:spcAft>
                          <a:spcPts val="0"/>
                        </a:spcAft>
                      </a:pPr>
                      <a:r>
                        <a:rPr lang="ar-SA" sz="1800" b="1" cap="none" spc="0" dirty="0">
                          <a:solidFill>
                            <a:schemeClr val="tx1"/>
                          </a:solidFill>
                          <a:effectLst/>
                        </a:rPr>
                        <a:t>نفقات</a:t>
                      </a:r>
                      <a:r>
                        <a:rPr lang="ar-JO" sz="1800" b="1" cap="none" spc="0" dirty="0">
                          <a:solidFill>
                            <a:schemeClr val="tx1"/>
                          </a:solidFill>
                          <a:effectLst/>
                        </a:rPr>
                        <a:t> </a:t>
                      </a:r>
                      <a:r>
                        <a:rPr lang="ar-SA" sz="1800" b="1" cap="none" spc="0" dirty="0">
                          <a:solidFill>
                            <a:schemeClr val="tx1"/>
                          </a:solidFill>
                          <a:effectLst/>
                        </a:rPr>
                        <a:t>الأنشطة الجارية</a:t>
                      </a:r>
                    </a:p>
                    <a:p>
                      <a:pPr marL="0" marR="0" algn="just" rtl="1">
                        <a:lnSpc>
                          <a:spcPct val="115000"/>
                        </a:lnSpc>
                        <a:spcBef>
                          <a:spcPts val="0"/>
                        </a:spcBef>
                        <a:spcAft>
                          <a:spcPts val="0"/>
                        </a:spcAft>
                      </a:pPr>
                      <a:r>
                        <a:rPr lang="ar-SA" sz="1800" b="1" cap="none" spc="0" dirty="0">
                          <a:solidFill>
                            <a:schemeClr val="tx1"/>
                          </a:solidFill>
                          <a:effectLst/>
                        </a:rPr>
                        <a:t> </a:t>
                      </a:r>
                      <a:endParaRPr lang="en-US" sz="1800" b="1" cap="none" spc="0" dirty="0">
                        <a:solidFill>
                          <a:schemeClr val="tx1"/>
                        </a:solidFill>
                        <a:effectLst/>
                        <a:latin typeface="Garamond" panose="02020404030301010803" pitchFamily="18" charset="0"/>
                        <a:cs typeface="Times New Roman" panose="02020603050405020304" pitchFamily="18" charset="0"/>
                      </a:endParaRPr>
                    </a:p>
                  </a:txBody>
                  <a:tcPr marL="55174" marR="55174" marT="0" marB="94304"/>
                </a:tc>
                <a:tc hMerge="1">
                  <a:txBody>
                    <a:bodyPr/>
                    <a:lstStyle/>
                    <a:p>
                      <a:pPr marL="0" marR="0" algn="just" rtl="1">
                        <a:lnSpc>
                          <a:spcPct val="115000"/>
                        </a:lnSpc>
                        <a:spcBef>
                          <a:spcPts val="0"/>
                        </a:spcBef>
                        <a:spcAft>
                          <a:spcPts val="0"/>
                        </a:spcAft>
                      </a:pPr>
                      <a:r>
                        <a:rPr lang="ar-SA" sz="1800" b="1" cap="none" spc="0" dirty="0">
                          <a:solidFill>
                            <a:schemeClr val="tx1"/>
                          </a:solidFill>
                          <a:effectLst/>
                        </a:rPr>
                        <a:t>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متأخرات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المجموع</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576583123"/>
                  </a:ext>
                </a:extLst>
              </a:tr>
              <a:tr h="484198">
                <a:tc>
                  <a:txBody>
                    <a:bodyPr/>
                    <a:lstStyle/>
                    <a:p>
                      <a:pPr marL="0" marR="0" algn="just" rtl="1">
                        <a:lnSpc>
                          <a:spcPct val="115000"/>
                        </a:lnSpc>
                        <a:spcBef>
                          <a:spcPts val="0"/>
                        </a:spcBef>
                        <a:spcAft>
                          <a:spcPts val="0"/>
                        </a:spcAft>
                      </a:pPr>
                      <a:r>
                        <a:rPr lang="ar-SA" sz="1800" b="1" cap="none" spc="0" dirty="0">
                          <a:solidFill>
                            <a:schemeClr val="bg1"/>
                          </a:solidFill>
                          <a:effectLst/>
                        </a:rPr>
                        <a:t>الإيرادات الضريبية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1.013768</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رواتب وأجور </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2.095,10</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2.095.10</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1148725397"/>
                  </a:ext>
                </a:extLst>
              </a:tr>
              <a:tr h="661819">
                <a:tc>
                  <a:txBody>
                    <a:bodyPr/>
                    <a:lstStyle/>
                    <a:p>
                      <a:pPr marL="0" marR="0" algn="just" rtl="1">
                        <a:lnSpc>
                          <a:spcPct val="115000"/>
                        </a:lnSpc>
                        <a:spcBef>
                          <a:spcPts val="0"/>
                        </a:spcBef>
                        <a:spcAft>
                          <a:spcPts val="0"/>
                        </a:spcAft>
                      </a:pPr>
                      <a:r>
                        <a:rPr lang="ar-SA" sz="1800" b="1" cap="none" spc="0" dirty="0">
                          <a:solidFill>
                            <a:schemeClr val="bg1"/>
                          </a:solidFill>
                          <a:effectLst/>
                        </a:rPr>
                        <a:t>الإيرادات</a:t>
                      </a:r>
                      <a:r>
                        <a:rPr lang="ar-JO" sz="1800" b="1" cap="none" spc="0" dirty="0">
                          <a:solidFill>
                            <a:schemeClr val="bg1"/>
                          </a:solidFill>
                          <a:effectLst/>
                        </a:rPr>
                        <a:t> </a:t>
                      </a:r>
                      <a:r>
                        <a:rPr lang="ar-SA" sz="1800" b="1" cap="none" spc="0" dirty="0">
                          <a:solidFill>
                            <a:schemeClr val="bg1"/>
                          </a:solidFill>
                          <a:effectLst/>
                        </a:rPr>
                        <a:t>غير الضريبية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458,87</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نفقات تشغيلية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394.79</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30.07</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424.86</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3598412109"/>
                  </a:ext>
                </a:extLst>
              </a:tr>
              <a:tr h="484198">
                <a:tc>
                  <a:txBody>
                    <a:bodyPr/>
                    <a:lstStyle/>
                    <a:p>
                      <a:pPr marL="0" marR="0" algn="just" rtl="1">
                        <a:lnSpc>
                          <a:spcPct val="115000"/>
                        </a:lnSpc>
                        <a:spcBef>
                          <a:spcPts val="0"/>
                        </a:spcBef>
                        <a:spcAft>
                          <a:spcPts val="0"/>
                        </a:spcAft>
                      </a:pPr>
                      <a:r>
                        <a:rPr lang="ar-SA" sz="1800" b="1" cap="none" spc="0" dirty="0">
                          <a:solidFill>
                            <a:schemeClr val="bg1"/>
                          </a:solidFill>
                          <a:effectLst/>
                        </a:rPr>
                        <a:t>المنح والهبات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0.531</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نفقات تحويلية </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668.33</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668.33</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4250520150"/>
                  </a:ext>
                </a:extLst>
              </a:tr>
              <a:tr h="484198">
                <a:tc>
                  <a:txBody>
                    <a:bodyPr/>
                    <a:lstStyle/>
                    <a:p>
                      <a:pPr marL="0" marR="0" algn="just" rtl="1">
                        <a:lnSpc>
                          <a:spcPct val="115000"/>
                        </a:lnSpc>
                        <a:spcBef>
                          <a:spcPts val="0"/>
                        </a:spcBef>
                        <a:spcAft>
                          <a:spcPts val="0"/>
                        </a:spcAft>
                      </a:pPr>
                      <a:r>
                        <a:rPr lang="ar-SA" sz="1800" b="1" cap="none" spc="0" dirty="0">
                          <a:solidFill>
                            <a:schemeClr val="bg1"/>
                          </a:solidFill>
                          <a:effectLst/>
                        </a:rPr>
                        <a:t>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نفقات رأسمالية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51.18</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3.14</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54.32</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2426452222"/>
                  </a:ext>
                </a:extLst>
              </a:tr>
              <a:tr h="484198">
                <a:tc>
                  <a:txBody>
                    <a:bodyPr/>
                    <a:lstStyle/>
                    <a:p>
                      <a:pPr marL="0" marR="0" algn="just" rtl="1">
                        <a:lnSpc>
                          <a:spcPct val="115000"/>
                        </a:lnSpc>
                        <a:spcBef>
                          <a:spcPts val="0"/>
                        </a:spcBef>
                        <a:spcAft>
                          <a:spcPts val="0"/>
                        </a:spcAft>
                      </a:pPr>
                      <a:r>
                        <a:rPr lang="ar-SA" sz="1800" b="1" cap="none" spc="0" dirty="0">
                          <a:solidFill>
                            <a:schemeClr val="bg1"/>
                          </a:solidFill>
                          <a:effectLst/>
                        </a:rPr>
                        <a:t>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نفقات تطويرية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20.68</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 </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20.68</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76299980"/>
                  </a:ext>
                </a:extLst>
              </a:tr>
              <a:tr h="484198">
                <a:tc>
                  <a:txBody>
                    <a:bodyPr/>
                    <a:lstStyle/>
                    <a:p>
                      <a:pPr marL="0" marR="0" algn="just" rtl="1">
                        <a:lnSpc>
                          <a:spcPct val="115000"/>
                        </a:lnSpc>
                        <a:spcBef>
                          <a:spcPts val="0"/>
                        </a:spcBef>
                        <a:spcAft>
                          <a:spcPts val="0"/>
                        </a:spcAft>
                      </a:pPr>
                      <a:r>
                        <a:rPr lang="ar-SA" sz="1800" b="1" cap="none" spc="0" dirty="0">
                          <a:solidFill>
                            <a:schemeClr val="bg1"/>
                          </a:solidFill>
                          <a:effectLst/>
                        </a:rPr>
                        <a:t>إجمالي الإيرادات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1.473،05</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إجمالي النفقات </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3</a:t>
                      </a:r>
                      <a:r>
                        <a:rPr lang="ar-JO" sz="1800" b="1" cap="none" spc="0" dirty="0">
                          <a:solidFill>
                            <a:schemeClr val="tx1"/>
                          </a:solidFill>
                          <a:effectLst/>
                        </a:rPr>
                        <a:t>,</a:t>
                      </a:r>
                      <a:r>
                        <a:rPr lang="ar-SA" sz="1800" b="1" cap="none" spc="0" dirty="0">
                          <a:solidFill>
                            <a:schemeClr val="tx1"/>
                          </a:solidFill>
                          <a:effectLst/>
                        </a:rPr>
                        <a:t>230.07</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a:solidFill>
                            <a:schemeClr val="tx1"/>
                          </a:solidFill>
                          <a:effectLst/>
                        </a:rPr>
                        <a:t>33.21</a:t>
                      </a:r>
                      <a:endParaRPr lang="en-US" sz="1800" b="1" cap="none" spc="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a:txBody>
                    <a:bodyPr/>
                    <a:lstStyle/>
                    <a:p>
                      <a:pPr marL="0" marR="0" algn="just" rtl="1">
                        <a:lnSpc>
                          <a:spcPct val="115000"/>
                        </a:lnSpc>
                        <a:spcBef>
                          <a:spcPts val="0"/>
                        </a:spcBef>
                        <a:spcAft>
                          <a:spcPts val="0"/>
                        </a:spcAft>
                      </a:pPr>
                      <a:r>
                        <a:rPr lang="ar-SA" sz="1800" b="1" cap="none" spc="0" dirty="0">
                          <a:solidFill>
                            <a:schemeClr val="tx1"/>
                          </a:solidFill>
                          <a:effectLst/>
                        </a:rPr>
                        <a:t>3.263.28</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2216653893"/>
                  </a:ext>
                </a:extLst>
              </a:tr>
              <a:tr h="484198">
                <a:tc gridSpan="5">
                  <a:txBody>
                    <a:bodyPr/>
                    <a:lstStyle/>
                    <a:p>
                      <a:pPr marL="0" marR="0" algn="just" rtl="1">
                        <a:lnSpc>
                          <a:spcPct val="115000"/>
                        </a:lnSpc>
                        <a:spcBef>
                          <a:spcPts val="0"/>
                        </a:spcBef>
                        <a:spcAft>
                          <a:spcPts val="0"/>
                        </a:spcAft>
                      </a:pPr>
                      <a:r>
                        <a:rPr lang="ar-SA" sz="1800" b="1" cap="none" spc="0" dirty="0">
                          <a:solidFill>
                            <a:schemeClr val="bg1"/>
                          </a:solidFill>
                          <a:effectLst/>
                        </a:rPr>
                        <a:t>قيمة العجز </a:t>
                      </a:r>
                      <a:endParaRPr lang="en-US" sz="1800" b="1" cap="none" spc="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rtl="1">
                        <a:lnSpc>
                          <a:spcPct val="115000"/>
                        </a:lnSpc>
                        <a:spcBef>
                          <a:spcPts val="0"/>
                        </a:spcBef>
                        <a:spcAft>
                          <a:spcPts val="0"/>
                        </a:spcAft>
                      </a:pPr>
                      <a:r>
                        <a:rPr lang="ar-SA" sz="1800" b="1" cap="none" spc="0" dirty="0">
                          <a:solidFill>
                            <a:schemeClr val="tx1"/>
                          </a:solidFill>
                          <a:effectLst/>
                        </a:rPr>
                        <a:t>-1.790.23</a:t>
                      </a:r>
                      <a:endParaRPr lang="en-US" sz="1800" b="1" cap="none" spc="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5174" marR="55174" marT="0" marB="94304"/>
                </a:tc>
                <a:extLst>
                  <a:ext uri="{0D108BD9-81ED-4DB2-BD59-A6C34878D82A}">
                    <a16:rowId xmlns:a16="http://schemas.microsoft.com/office/drawing/2014/main" val="1832300130"/>
                  </a:ext>
                </a:extLst>
              </a:tr>
            </a:tbl>
          </a:graphicData>
        </a:graphic>
      </p:graphicFrame>
    </p:spTree>
    <p:extLst>
      <p:ext uri="{BB962C8B-B14F-4D97-AF65-F5344CB8AC3E}">
        <p14:creationId xmlns:p14="http://schemas.microsoft.com/office/powerpoint/2010/main" val="3743979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956F6E59-68CD-4D1F-82DA-2F662787F797}"/>
              </a:ext>
            </a:extLst>
          </p:cNvPr>
          <p:cNvSpPr>
            <a:spLocks noGrp="1" noChangeArrowheads="1"/>
          </p:cNvSpPr>
          <p:nvPr>
            <p:ph type="ctrTitle" idx="4294967295"/>
          </p:nvPr>
        </p:nvSpPr>
        <p:spPr bwMode="auto">
          <a:xfrm>
            <a:off x="807869" y="2058193"/>
            <a:ext cx="3151572" cy="245633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rtl="1" fontAlgn="base">
              <a:spcAft>
                <a:spcPct val="0"/>
              </a:spcAft>
              <a:buClrTx/>
              <a:buSzTx/>
              <a:tabLst/>
            </a:pPr>
            <a:r>
              <a:rPr kumimoji="0" lang="en-US" altLang="en-US" sz="2500" b="1" i="0" u="none" strike="noStrike" kern="1200" cap="none" normalizeH="0" baseline="0" dirty="0">
                <a:ln>
                  <a:noFill/>
                </a:ln>
                <a:solidFill>
                  <a:srgbClr val="FFFFFF"/>
                </a:solidFill>
                <a:effectLst/>
                <a:latin typeface="+mj-lt"/>
                <a:ea typeface="+mj-ea"/>
                <a:cs typeface="+mj-cs"/>
              </a:rPr>
              <a:t>جدول رقم (2) </a:t>
            </a:r>
            <a:r>
              <a:rPr kumimoji="0" lang="ar-JO" altLang="en-US" sz="2500" b="1" i="0" u="none" strike="noStrike" kern="1200" cap="none" normalizeH="0" baseline="0" dirty="0">
                <a:ln>
                  <a:noFill/>
                </a:ln>
                <a:solidFill>
                  <a:srgbClr val="FFFFFF"/>
                </a:solidFill>
                <a:effectLst/>
                <a:latin typeface="+mj-lt"/>
                <a:ea typeface="+mj-ea"/>
                <a:cs typeface="+mj-cs"/>
              </a:rPr>
              <a:t>: مقارنة </a:t>
            </a:r>
            <a:r>
              <a:rPr kumimoji="0" lang="en-US" altLang="en-US" sz="2500" b="1" i="0" u="none" strike="noStrike" kern="1200" cap="none" normalizeH="0" baseline="0" dirty="0">
                <a:ln>
                  <a:noFill/>
                </a:ln>
                <a:solidFill>
                  <a:srgbClr val="FFFFFF"/>
                </a:solidFill>
                <a:effectLst/>
                <a:latin typeface="+mj-lt"/>
                <a:ea typeface="+mj-ea"/>
                <a:cs typeface="+mj-cs"/>
              </a:rPr>
              <a:t> الموازنة العامة</a:t>
            </a:r>
            <a:r>
              <a:rPr kumimoji="0" lang="ar-JO" altLang="en-US" sz="2500" b="1" i="0" u="none" strike="noStrike" kern="1200" cap="none" normalizeH="0" baseline="0" dirty="0">
                <a:ln>
                  <a:noFill/>
                </a:ln>
                <a:solidFill>
                  <a:srgbClr val="FFFFFF"/>
                </a:solidFill>
                <a:effectLst/>
                <a:latin typeface="+mj-lt"/>
                <a:ea typeface="+mj-ea"/>
                <a:cs typeface="+mj-cs"/>
              </a:rPr>
              <a:t> 2020-2021</a:t>
            </a:r>
            <a:r>
              <a:rPr kumimoji="0" lang="en-US" altLang="en-US" sz="2500" b="1" i="0" u="none" strike="noStrike" kern="1200" cap="none" normalizeH="0" baseline="0" dirty="0">
                <a:ln>
                  <a:noFill/>
                </a:ln>
                <a:solidFill>
                  <a:srgbClr val="FFFFFF"/>
                </a:solidFill>
                <a:effectLst/>
                <a:latin typeface="+mj-lt"/>
                <a:ea typeface="+mj-ea"/>
                <a:cs typeface="+mj-cs"/>
              </a:rPr>
              <a:t> والحسابات المتحققة </a:t>
            </a:r>
            <a:r>
              <a:rPr kumimoji="0" lang="ar-JO" altLang="en-US" sz="2500" b="1" i="0" u="none" strike="noStrike" kern="1200" cap="none" normalizeH="0" baseline="0" dirty="0">
                <a:ln>
                  <a:noFill/>
                </a:ln>
                <a:solidFill>
                  <a:srgbClr val="FFFFFF"/>
                </a:solidFill>
                <a:effectLst/>
                <a:latin typeface="+mj-lt"/>
                <a:ea typeface="+mj-ea"/>
                <a:cs typeface="+mj-cs"/>
              </a:rPr>
              <a:t>عام 2019</a:t>
            </a:r>
            <a:r>
              <a:rPr kumimoji="0" lang="en-US" altLang="en-US" sz="2500" b="1" i="0" u="none" strike="noStrike" kern="1200" cap="none" normalizeH="0" baseline="0" dirty="0">
                <a:ln>
                  <a:noFill/>
                </a:ln>
                <a:solidFill>
                  <a:srgbClr val="FFFFFF"/>
                </a:solidFill>
                <a:effectLst/>
                <a:latin typeface="+mj-lt"/>
                <a:ea typeface="+mj-ea"/>
                <a:cs typeface="+mj-cs"/>
              </a:rPr>
              <a:t> لمبنى الايرادات                             </a:t>
            </a:r>
            <a:r>
              <a:rPr kumimoji="0" lang="ar-JO" altLang="en-US" sz="2000" b="1" i="0" u="none" strike="noStrike" kern="1200" cap="none" normalizeH="0" baseline="0" dirty="0">
                <a:ln>
                  <a:noFill/>
                </a:ln>
                <a:solidFill>
                  <a:srgbClr val="FFFFFF"/>
                </a:solidFill>
                <a:effectLst/>
                <a:latin typeface="+mj-lt"/>
                <a:ea typeface="+mj-ea"/>
                <a:cs typeface="+mj-cs"/>
              </a:rPr>
              <a:t>(</a:t>
            </a:r>
            <a:r>
              <a:rPr kumimoji="0" lang="en-US" altLang="en-US" sz="2000" b="1" i="0" u="none" strike="noStrike" kern="1200" cap="none" normalizeH="0" baseline="0" dirty="0">
                <a:ln>
                  <a:noFill/>
                </a:ln>
                <a:solidFill>
                  <a:srgbClr val="FFFFFF"/>
                </a:solidFill>
                <a:effectLst/>
                <a:latin typeface="+mj-lt"/>
                <a:ea typeface="+mj-ea"/>
                <a:cs typeface="+mj-cs"/>
              </a:rPr>
              <a:t>مليون شيكل</a:t>
            </a:r>
            <a:r>
              <a:rPr lang="ar-JO" altLang="en-US" sz="2000" b="1" dirty="0">
                <a:solidFill>
                  <a:srgbClr val="FFFFFF"/>
                </a:solidFill>
              </a:rPr>
              <a:t>)</a:t>
            </a:r>
            <a:endParaRPr kumimoji="0" lang="en-US" altLang="en-US" sz="2000" b="1" i="0" u="none" strike="noStrike" kern="1200" cap="none" normalizeH="0" baseline="0" dirty="0">
              <a:ln>
                <a:noFill/>
              </a:ln>
              <a:solidFill>
                <a:srgbClr val="FFFFFF"/>
              </a:solidFill>
              <a:effectLst/>
              <a:latin typeface="+mj-lt"/>
              <a:ea typeface="+mj-ea"/>
              <a:cs typeface="+mj-cs"/>
            </a:endParaRPr>
          </a:p>
          <a:p>
            <a:pPr marL="0" marR="0" lvl="0" indent="0" algn="ctr" fontAlgn="base">
              <a:spcAft>
                <a:spcPct val="0"/>
              </a:spcAft>
              <a:buClrTx/>
              <a:buSzTx/>
              <a:tabLst/>
            </a:pPr>
            <a:endParaRPr kumimoji="0" lang="en-US" altLang="en-US" sz="2500" b="0" i="0" u="none" strike="noStrike" kern="1200" cap="none" normalizeH="0" baseline="0" dirty="0">
              <a:ln>
                <a:noFill/>
              </a:ln>
              <a:solidFill>
                <a:srgbClr val="FFFFFF"/>
              </a:solidFill>
              <a:effectLst/>
              <a:latin typeface="+mj-lt"/>
              <a:ea typeface="+mj-ea"/>
              <a:cs typeface="+mj-cs"/>
            </a:endParaRPr>
          </a:p>
        </p:txBody>
      </p:sp>
      <p:sp>
        <p:nvSpPr>
          <p:cNvPr id="3" name="Slide Number Placeholder 2"/>
          <p:cNvSpPr>
            <a:spLocks noGrp="1"/>
          </p:cNvSpPr>
          <p:nvPr>
            <p:ph type="sldNum" sz="quarter" idx="10"/>
          </p:nvPr>
        </p:nvSpPr>
        <p:spPr>
          <a:xfrm>
            <a:off x="11034184" y="6356350"/>
            <a:ext cx="514349" cy="365125"/>
          </a:xfrm>
        </p:spPr>
        <p:txBody>
          <a:bodyPr vert="horz" lIns="91440" tIns="45720" rIns="91440" bIns="45720" rtlCol="0" anchor="ctr">
            <a:normAutofit/>
          </a:bodyPr>
          <a:lstStyle/>
          <a:p>
            <a:pPr>
              <a:spcAft>
                <a:spcPts val="600"/>
              </a:spcAft>
            </a:pPr>
            <a:fld id="{EB6C92C7-D049-49B2-95B9-F31BE8BC6168}" type="slidenum">
              <a:rPr lang="en-US" sz="1200">
                <a:solidFill>
                  <a:schemeClr val="tx1">
                    <a:alpha val="80000"/>
                  </a:schemeClr>
                </a:solidFill>
              </a:rPr>
              <a:pPr>
                <a:spcAft>
                  <a:spcPts val="600"/>
                </a:spcAft>
              </a:pPr>
              <a:t>6</a:t>
            </a:fld>
            <a:endParaRPr lang="en-US" sz="1200">
              <a:solidFill>
                <a:schemeClr val="tx1">
                  <a:alpha val="80000"/>
                </a:schemeClr>
              </a:solidFill>
            </a:endParaRPr>
          </a:p>
        </p:txBody>
      </p:sp>
      <p:graphicFrame>
        <p:nvGraphicFramePr>
          <p:cNvPr id="4" name="Table 3">
            <a:extLst>
              <a:ext uri="{FF2B5EF4-FFF2-40B4-BE49-F238E27FC236}">
                <a16:creationId xmlns:a16="http://schemas.microsoft.com/office/drawing/2014/main" id="{236F025F-5D0E-41B3-ADFA-07E7559EE8FE}"/>
              </a:ext>
            </a:extLst>
          </p:cNvPr>
          <p:cNvGraphicFramePr>
            <a:graphicFrameLocks noGrp="1"/>
          </p:cNvGraphicFramePr>
          <p:nvPr>
            <p:extLst>
              <p:ext uri="{D42A27DB-BD31-4B8C-83A1-F6EECF244321}">
                <p14:modId xmlns:p14="http://schemas.microsoft.com/office/powerpoint/2010/main" val="2126742900"/>
              </p:ext>
            </p:extLst>
          </p:nvPr>
        </p:nvGraphicFramePr>
        <p:xfrm>
          <a:off x="4216526" y="1212990"/>
          <a:ext cx="7475363" cy="4432019"/>
        </p:xfrm>
        <a:graphic>
          <a:graphicData uri="http://schemas.openxmlformats.org/drawingml/2006/table">
            <a:tbl>
              <a:tblPr rtl="1" firstRow="1" firstCol="1" bandRow="1"/>
              <a:tblGrid>
                <a:gridCol w="1641833">
                  <a:extLst>
                    <a:ext uri="{9D8B030D-6E8A-4147-A177-3AD203B41FA5}">
                      <a16:colId xmlns:a16="http://schemas.microsoft.com/office/drawing/2014/main" val="2121342738"/>
                    </a:ext>
                  </a:extLst>
                </a:gridCol>
                <a:gridCol w="816792">
                  <a:extLst>
                    <a:ext uri="{9D8B030D-6E8A-4147-A177-3AD203B41FA5}">
                      <a16:colId xmlns:a16="http://schemas.microsoft.com/office/drawing/2014/main" val="2836328751"/>
                    </a:ext>
                  </a:extLst>
                </a:gridCol>
                <a:gridCol w="1710355">
                  <a:extLst>
                    <a:ext uri="{9D8B030D-6E8A-4147-A177-3AD203B41FA5}">
                      <a16:colId xmlns:a16="http://schemas.microsoft.com/office/drawing/2014/main" val="1627926487"/>
                    </a:ext>
                  </a:extLst>
                </a:gridCol>
                <a:gridCol w="748270">
                  <a:extLst>
                    <a:ext uri="{9D8B030D-6E8A-4147-A177-3AD203B41FA5}">
                      <a16:colId xmlns:a16="http://schemas.microsoft.com/office/drawing/2014/main" val="1620071958"/>
                    </a:ext>
                  </a:extLst>
                </a:gridCol>
                <a:gridCol w="1694780">
                  <a:extLst>
                    <a:ext uri="{9D8B030D-6E8A-4147-A177-3AD203B41FA5}">
                      <a16:colId xmlns:a16="http://schemas.microsoft.com/office/drawing/2014/main" val="1960927958"/>
                    </a:ext>
                  </a:extLst>
                </a:gridCol>
                <a:gridCol w="863333">
                  <a:extLst>
                    <a:ext uri="{9D8B030D-6E8A-4147-A177-3AD203B41FA5}">
                      <a16:colId xmlns:a16="http://schemas.microsoft.com/office/drawing/2014/main" val="1217027686"/>
                    </a:ext>
                  </a:extLst>
                </a:gridCol>
              </a:tblGrid>
              <a:tr h="661290">
                <a:tc gridSpan="2">
                  <a:txBody>
                    <a:bodyPr/>
                    <a:lstStyle/>
                    <a:p>
                      <a:pPr marL="0" marR="0" algn="justLow" rtl="1" fontAlgn="t">
                        <a:lnSpc>
                          <a:spcPct val="107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المتحقق/ فعلي لعام 2019 </a:t>
                      </a:r>
                      <a:endParaRPr lang="ar-JO" sz="2000" b="1" i="0" u="none" strike="noStrike" dirty="0">
                        <a:solidFill>
                          <a:srgbClr val="E6AE10"/>
                        </a:solidFill>
                        <a:effectLst/>
                        <a:latin typeface="Arial" panose="020B0604020202020204" pitchFamily="34" charset="0"/>
                      </a:endParaRPr>
                    </a:p>
                  </a:txBody>
                  <a:tcPr marL="126783" marR="126783" marT="63392" marB="633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en-US"/>
                    </a:p>
                  </a:txBody>
                  <a:tcPr/>
                </a:tc>
                <a:tc gridSpan="2">
                  <a:txBody>
                    <a:bodyPr/>
                    <a:lstStyle/>
                    <a:p>
                      <a:pPr marL="0" marR="0" algn="justLow" rtl="1" fontAlgn="t">
                        <a:lnSpc>
                          <a:spcPct val="107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المقدر/ موازنة عام 2020 </a:t>
                      </a:r>
                      <a:endParaRPr lang="ar-JO" sz="2000" b="1" i="0" u="none" strike="noStrike" dirty="0">
                        <a:solidFill>
                          <a:srgbClr val="E6AE10"/>
                        </a:solidFill>
                        <a:effectLst/>
                        <a:latin typeface="Arial" panose="020B0604020202020204" pitchFamily="34" charset="0"/>
                      </a:endParaRPr>
                    </a:p>
                  </a:txBody>
                  <a:tcPr marL="126783" marR="126783" marT="63392" marB="633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en-US"/>
                    </a:p>
                  </a:txBody>
                  <a:tcPr/>
                </a:tc>
                <a:tc gridSpan="2">
                  <a:txBody>
                    <a:bodyPr/>
                    <a:lstStyle/>
                    <a:p>
                      <a:pPr marL="0" marR="0" algn="justLow" rtl="1" fontAlgn="t">
                        <a:lnSpc>
                          <a:spcPct val="107000"/>
                        </a:lnSpc>
                        <a:spcBef>
                          <a:spcPts val="0"/>
                        </a:spcBef>
                        <a:spcAft>
                          <a:spcPts val="0"/>
                        </a:spcAft>
                      </a:pPr>
                      <a:r>
                        <a:rPr lang="ar-JO" sz="2000" b="1" i="0" u="none" strike="noStrike"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المقدر / موازنة عام 2021 </a:t>
                      </a:r>
                      <a:endParaRPr lang="ar-JO" sz="2000" b="1" i="0" u="none" strike="noStrike" dirty="0">
                        <a:solidFill>
                          <a:srgbClr val="E6AE10"/>
                        </a:solidFill>
                        <a:effectLst/>
                        <a:latin typeface="Arial" panose="020B0604020202020204" pitchFamily="34" charset="0"/>
                      </a:endParaRPr>
                    </a:p>
                  </a:txBody>
                  <a:tcPr marL="126783" marR="126783" marT="63392" marB="633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en-US"/>
                    </a:p>
                  </a:txBody>
                  <a:tcPr/>
                </a:tc>
                <a:extLst>
                  <a:ext uri="{0D108BD9-81ED-4DB2-BD59-A6C34878D82A}">
                    <a16:rowId xmlns:a16="http://schemas.microsoft.com/office/drawing/2014/main" val="1745364664"/>
                  </a:ext>
                </a:extLst>
              </a:tr>
              <a:tr h="661290">
                <a:tc gridSpan="2">
                  <a:txBody>
                    <a:bodyPr/>
                    <a:lstStyle/>
                    <a:p>
                      <a:pPr marL="0" marR="0" algn="justLow" rtl="1" fontAlgn="t">
                        <a:lnSpc>
                          <a:spcPct val="107000"/>
                        </a:lnSpc>
                        <a:spcBef>
                          <a:spcPts val="0"/>
                        </a:spcBef>
                        <a:spcAft>
                          <a:spcPts val="0"/>
                        </a:spcAft>
                      </a:pPr>
                      <a:r>
                        <a:rPr lang="ar-JO" sz="2000" b="1" i="0" u="none" strike="noStrike" kern="120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الإيرادات المحلية </a:t>
                      </a:r>
                      <a:endParaRPr lang="ar-JO" sz="2000" b="1" i="0" u="none" strike="noStrike" kern="1200">
                        <a:solidFill>
                          <a:srgbClr val="E6AE10"/>
                        </a:solidFill>
                        <a:effectLst/>
                        <a:latin typeface="Garamond" panose="02020404030301010803" pitchFamily="18" charset="0"/>
                        <a:cs typeface="Simplified Arabic" panose="02020603050405020304" pitchFamily="18" charset="-78"/>
                      </a:endParaRPr>
                    </a:p>
                  </a:txBody>
                  <a:tcPr marL="126783" marR="126783" marT="63392" marB="633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justLow" rtl="1" fontAlgn="t">
                        <a:lnSpc>
                          <a:spcPct val="107000"/>
                        </a:lnSpc>
                        <a:spcBef>
                          <a:spcPts val="0"/>
                        </a:spcBef>
                        <a:spcAft>
                          <a:spcPts val="0"/>
                        </a:spcAft>
                      </a:pPr>
                      <a:r>
                        <a:rPr lang="ar-JO" sz="2000" b="1" i="0" u="none" strike="noStrike" kern="1200"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الإيرادات المحلية </a:t>
                      </a:r>
                      <a:endParaRPr lang="ar-JO" sz="2000" b="1" i="0" u="none" strike="noStrike" kern="1200" dirty="0">
                        <a:solidFill>
                          <a:srgbClr val="E6AE10"/>
                        </a:solidFill>
                        <a:effectLst/>
                        <a:latin typeface="Garamond" panose="02020404030301010803" pitchFamily="18" charset="0"/>
                        <a:cs typeface="Simplified Arabic" panose="02020603050405020304" pitchFamily="18" charset="-78"/>
                      </a:endParaRPr>
                    </a:p>
                  </a:txBody>
                  <a:tcPr marL="126783" marR="126783" marT="63392" marB="633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justLow" rtl="1" fontAlgn="t">
                        <a:lnSpc>
                          <a:spcPct val="107000"/>
                        </a:lnSpc>
                        <a:spcBef>
                          <a:spcPts val="0"/>
                        </a:spcBef>
                        <a:spcAft>
                          <a:spcPts val="0"/>
                        </a:spcAft>
                      </a:pPr>
                      <a:r>
                        <a:rPr lang="ar-JO" sz="2000" b="1" i="0" u="none" strike="noStrike" kern="1200"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الإيرادات المحلية </a:t>
                      </a:r>
                      <a:endParaRPr lang="ar-JO" sz="2000" b="1" i="0" u="none" strike="noStrike" kern="1200" dirty="0">
                        <a:solidFill>
                          <a:srgbClr val="E6AE10"/>
                        </a:solidFill>
                        <a:effectLst/>
                        <a:latin typeface="Garamond" panose="02020404030301010803" pitchFamily="18" charset="0"/>
                        <a:cs typeface="Simplified Arabic" panose="02020603050405020304" pitchFamily="18" charset="-78"/>
                      </a:endParaRPr>
                    </a:p>
                  </a:txBody>
                  <a:tcPr marL="126783" marR="126783" marT="63392" marB="6339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807457873"/>
                  </a:ext>
                </a:extLst>
              </a:tr>
              <a:tr h="485074">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إيرادات ضريبية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797</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إيرادات ضريبية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984</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إيرادات ضريبية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1.13</a:t>
                      </a:r>
                      <a:endParaRPr lang="ar-JO" sz="2000" b="0" i="0" u="none" strike="noStrike" dirty="0">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460855"/>
                  </a:ext>
                </a:extLst>
              </a:tr>
              <a:tr h="485074">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إيرادات غير ضريبية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363</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إيرادات غير ضريبية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505</a:t>
                      </a:r>
                      <a:endParaRPr lang="ar-JO" sz="2000" b="0" i="0" u="none" strike="noStrike" dirty="0">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إيرادات غير ضريبية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458,87</a:t>
                      </a:r>
                      <a:endParaRPr lang="ar-JO" sz="2000" b="0" i="0" u="none" strike="noStrike" dirty="0">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4613432"/>
                  </a:ext>
                </a:extLst>
              </a:tr>
              <a:tr h="870972">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Simplified Arabic" panose="02020603050405020304" pitchFamily="18" charset="-78"/>
                        </a:rPr>
                        <a:t>مجموع الإيرادات المحلية </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a:solidFill>
                            <a:srgbClr val="FF0000"/>
                          </a:solidFill>
                          <a:effectLst/>
                          <a:latin typeface="Garamond" panose="02020404030301010803" pitchFamily="18" charset="0"/>
                          <a:ea typeface="Times New Roman" panose="02020603050405020304" pitchFamily="18" charset="0"/>
                          <a:cs typeface="Garamond" panose="02020404030301010803" pitchFamily="18" charset="0"/>
                        </a:rPr>
                        <a:t>1.160</a:t>
                      </a:r>
                      <a:endParaRPr lang="ar-JO" sz="1800" b="1" i="0" u="none" strike="noStrike">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Simplified Arabic" panose="02020603050405020304" pitchFamily="18" charset="-78"/>
                        </a:rPr>
                        <a:t>مجموع الإيرادات المحلية </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a:solidFill>
                            <a:srgbClr val="FF0000"/>
                          </a:solidFill>
                          <a:effectLst/>
                          <a:latin typeface="Garamond" panose="02020404030301010803" pitchFamily="18" charset="0"/>
                          <a:ea typeface="Times New Roman" panose="02020603050405020304" pitchFamily="18" charset="0"/>
                          <a:cs typeface="Garamond" panose="02020404030301010803" pitchFamily="18" charset="0"/>
                        </a:rPr>
                        <a:t>1.490</a:t>
                      </a:r>
                      <a:endParaRPr lang="ar-JO" sz="1800" b="1" i="0" u="none" strike="noStrike">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Simplified Arabic" panose="02020603050405020304" pitchFamily="18" charset="-78"/>
                        </a:rPr>
                        <a:t>مجموع الإيرادات المحلية </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Garamond" panose="02020404030301010803" pitchFamily="18" charset="0"/>
                        </a:rPr>
                        <a:t>1.472</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646096101"/>
                  </a:ext>
                </a:extLst>
              </a:tr>
              <a:tr h="485074">
                <a:tc>
                  <a:txBody>
                    <a:bodyPr/>
                    <a:lstStyle/>
                    <a:p>
                      <a:pPr marL="0" marR="0" algn="justLow" rtl="1" fontAlgn="t">
                        <a:lnSpc>
                          <a:spcPct val="107000"/>
                        </a:lnSpc>
                        <a:spcBef>
                          <a:spcPts val="0"/>
                        </a:spcBef>
                        <a:spcAft>
                          <a:spcPts val="0"/>
                        </a:spcAft>
                      </a:pPr>
                      <a:r>
                        <a:rPr lang="ar-JO" sz="2000" b="0" i="0" u="sng"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منح وهبات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263</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sng"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منح وهبات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0.751</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sng" strike="noStrike">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منح وهبات </a:t>
                      </a:r>
                      <a:endParaRPr lang="ar-JO" sz="2000" b="0" i="0" u="none" strike="noStrike">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fontAlgn="t">
                        <a:lnSpc>
                          <a:spcPct val="107000"/>
                        </a:lnSpc>
                        <a:spcBef>
                          <a:spcPts val="0"/>
                        </a:spcBef>
                        <a:spcAft>
                          <a:spcPts val="0"/>
                        </a:spcAft>
                      </a:pPr>
                      <a:r>
                        <a:rPr lang="ar-JO" sz="2000" b="0" i="0" u="none" strike="noStrike" dirty="0">
                          <a:solidFill>
                            <a:schemeClr val="bg1"/>
                          </a:solidFill>
                          <a:effectLst/>
                          <a:latin typeface="Garamond" panose="02020404030301010803" pitchFamily="18" charset="0"/>
                          <a:ea typeface="Times New Roman" panose="02020603050405020304" pitchFamily="18" charset="0"/>
                          <a:cs typeface="Garamond" panose="02020404030301010803" pitchFamily="18" charset="0"/>
                        </a:rPr>
                        <a:t>0.531</a:t>
                      </a:r>
                      <a:endParaRPr lang="ar-JO" sz="2000" b="0" i="0" u="none" strike="noStrike" dirty="0">
                        <a:solidFill>
                          <a:schemeClr val="bg1"/>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7206170"/>
                  </a:ext>
                </a:extLst>
              </a:tr>
              <a:tr h="485074">
                <a:tc>
                  <a:txBody>
                    <a:bodyPr/>
                    <a:lstStyle/>
                    <a:p>
                      <a:pPr marL="0" marR="0" algn="justLow" rtl="1" fontAlgn="t">
                        <a:lnSpc>
                          <a:spcPct val="107000"/>
                        </a:lnSpc>
                        <a:spcBef>
                          <a:spcPts val="0"/>
                        </a:spcBef>
                        <a:spcAft>
                          <a:spcPts val="0"/>
                        </a:spcAft>
                      </a:pPr>
                      <a:r>
                        <a:rPr lang="ar-JO" sz="1800" b="1" i="0" u="none" strike="noStrike">
                          <a:solidFill>
                            <a:srgbClr val="FF0000"/>
                          </a:solidFill>
                          <a:effectLst/>
                          <a:latin typeface="Garamond" panose="02020404030301010803" pitchFamily="18" charset="0"/>
                          <a:ea typeface="Times New Roman" panose="02020603050405020304" pitchFamily="18" charset="0"/>
                          <a:cs typeface="Simplified Arabic" panose="02020603050405020304" pitchFamily="18" charset="-78"/>
                        </a:rPr>
                        <a:t>إجمالي الإيرادات </a:t>
                      </a:r>
                      <a:endParaRPr lang="ar-JO" sz="1800" b="1" i="0" u="none" strike="noStrike">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a:solidFill>
                            <a:srgbClr val="FF0000"/>
                          </a:solidFill>
                          <a:effectLst/>
                          <a:latin typeface="Garamond" panose="02020404030301010803" pitchFamily="18" charset="0"/>
                          <a:ea typeface="Times New Roman" panose="02020603050405020304" pitchFamily="18" charset="0"/>
                          <a:cs typeface="Garamond" panose="02020404030301010803" pitchFamily="18" charset="0"/>
                        </a:rPr>
                        <a:t>1.423</a:t>
                      </a:r>
                      <a:endParaRPr lang="ar-JO" sz="1800" b="1" i="0" u="none" strike="noStrike">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a:solidFill>
                            <a:srgbClr val="FF0000"/>
                          </a:solidFill>
                          <a:effectLst/>
                          <a:latin typeface="Garamond" panose="02020404030301010803" pitchFamily="18" charset="0"/>
                          <a:ea typeface="Times New Roman" panose="02020603050405020304" pitchFamily="18" charset="0"/>
                          <a:cs typeface="Simplified Arabic" panose="02020603050405020304" pitchFamily="18" charset="-78"/>
                        </a:rPr>
                        <a:t>إجمالي الإيرادات </a:t>
                      </a:r>
                      <a:endParaRPr lang="ar-JO" sz="1800" b="1" i="0" u="none" strike="noStrike">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Garamond" panose="02020404030301010803" pitchFamily="18" charset="0"/>
                        </a:rPr>
                        <a:t>1.490</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Simplified Arabic" panose="02020603050405020304" pitchFamily="18" charset="-78"/>
                        </a:rPr>
                        <a:t>إجمالي الإيرادات </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algn="justLow" rtl="1" fontAlgn="t">
                        <a:lnSpc>
                          <a:spcPct val="107000"/>
                        </a:lnSpc>
                        <a:spcBef>
                          <a:spcPts val="0"/>
                        </a:spcBef>
                        <a:spcAft>
                          <a:spcPts val="0"/>
                        </a:spcAft>
                      </a:pPr>
                      <a:r>
                        <a:rPr lang="ar-JO" sz="1800" b="1" i="0" u="none" strike="noStrike" dirty="0">
                          <a:solidFill>
                            <a:srgbClr val="FF0000"/>
                          </a:solidFill>
                          <a:effectLst/>
                          <a:latin typeface="Garamond" panose="02020404030301010803" pitchFamily="18" charset="0"/>
                          <a:ea typeface="Times New Roman" panose="02020603050405020304" pitchFamily="18" charset="0"/>
                          <a:cs typeface="Garamond" panose="02020404030301010803" pitchFamily="18" charset="0"/>
                        </a:rPr>
                        <a:t>1.473</a:t>
                      </a:r>
                      <a:endParaRPr lang="ar-JO" sz="1800" b="1" i="0" u="none" strike="noStrike" dirty="0">
                        <a:solidFill>
                          <a:srgbClr val="FF0000"/>
                        </a:solidFill>
                        <a:effectLst/>
                        <a:latin typeface="Arial" panose="020B0604020202020204" pitchFamily="34" charset="0"/>
                      </a:endParaRPr>
                    </a:p>
                  </a:txBody>
                  <a:tcPr marL="95087" marR="95087" marT="1320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2814630"/>
                  </a:ext>
                </a:extLst>
              </a:tr>
            </a:tbl>
          </a:graphicData>
        </a:graphic>
      </p:graphicFrame>
      <p:sp>
        <p:nvSpPr>
          <p:cNvPr id="8" name="TextBox 7">
            <a:extLst>
              <a:ext uri="{FF2B5EF4-FFF2-40B4-BE49-F238E27FC236}">
                <a16:creationId xmlns:a16="http://schemas.microsoft.com/office/drawing/2014/main" id="{2E494269-5C90-4039-A36D-12D65EBF0150}"/>
              </a:ext>
            </a:extLst>
          </p:cNvPr>
          <p:cNvSpPr txBox="1"/>
          <p:nvPr/>
        </p:nvSpPr>
        <p:spPr>
          <a:xfrm>
            <a:off x="5242263" y="501649"/>
            <a:ext cx="6449626" cy="646331"/>
          </a:xfrm>
          <a:prstGeom prst="rect">
            <a:avLst/>
          </a:prstGeom>
          <a:noFill/>
        </p:spPr>
        <p:txBody>
          <a:bodyPr wrap="square">
            <a:spAutoFit/>
          </a:bodyPr>
          <a:lstStyle/>
          <a:p>
            <a:pPr algn="r" rtl="1"/>
            <a:r>
              <a:rPr kumimoji="0" lang="en-US" altLang="en-US" sz="3600" b="1" i="0" u="none" strike="noStrike" kern="1200" cap="none" normalizeH="0" baseline="0" dirty="0" err="1">
                <a:ln>
                  <a:noFill/>
                </a:ln>
                <a:solidFill>
                  <a:srgbClr val="E6AE10"/>
                </a:solidFill>
                <a:effectLst/>
                <a:latin typeface="+mj-lt"/>
                <a:ea typeface="+mj-ea"/>
                <a:cs typeface="+mj-cs"/>
              </a:rPr>
              <a:t>أولاً</a:t>
            </a:r>
            <a:r>
              <a:rPr lang="ar-JO" altLang="en-US" sz="3600" b="1" dirty="0">
                <a:solidFill>
                  <a:srgbClr val="E6AE10"/>
                </a:solidFill>
                <a:latin typeface="+mj-lt"/>
                <a:ea typeface="+mj-ea"/>
                <a:cs typeface="+mj-cs"/>
              </a:rPr>
              <a:t>: تحليل</a:t>
            </a:r>
            <a:r>
              <a:rPr kumimoji="0" lang="en-US" altLang="en-US" sz="3600" b="1" i="0" u="none" strike="noStrike" kern="1200" cap="none" normalizeH="0" baseline="0" dirty="0">
                <a:ln>
                  <a:noFill/>
                </a:ln>
                <a:solidFill>
                  <a:srgbClr val="E6AE10"/>
                </a:solidFill>
                <a:effectLst/>
                <a:latin typeface="+mj-lt"/>
                <a:ea typeface="+mj-ea"/>
                <a:cs typeface="+mj-cs"/>
              </a:rPr>
              <a:t> الإيرادات </a:t>
            </a:r>
            <a:endParaRPr lang="en-US" sz="3600" b="1" dirty="0">
              <a:solidFill>
                <a:srgbClr val="E6AE10"/>
              </a:solidFill>
            </a:endParaRPr>
          </a:p>
        </p:txBody>
      </p:sp>
    </p:spTree>
    <p:extLst>
      <p:ext uri="{BB962C8B-B14F-4D97-AF65-F5344CB8AC3E}">
        <p14:creationId xmlns:p14="http://schemas.microsoft.com/office/powerpoint/2010/main" val="1370245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87688" y="866507"/>
            <a:ext cx="10850870" cy="5468981"/>
          </a:xfrm>
          <a:prstGeom prst="rect">
            <a:avLst/>
          </a:prstGeom>
        </p:spPr>
        <p:txBody>
          <a:bodyPr/>
          <a:lstStyle/>
          <a:p>
            <a:pPr marL="0" marR="0" algn="r" rtl="1">
              <a:lnSpc>
                <a:spcPct val="115000"/>
              </a:lnSpc>
              <a:spcBef>
                <a:spcPts val="0"/>
              </a:spcBef>
              <a:spcAft>
                <a:spcPts val="0"/>
              </a:spcAft>
            </a:pPr>
            <a:r>
              <a:rPr lang="ar-SA"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Simplified Arabic" panose="02020603050405020304" pitchFamily="18" charset="-78"/>
              </a:rPr>
              <a:t>تتشكل الإيرادات العامة من الإيرادات المحلية التي تشمل الإيرادات الضريبية وغير الضريبية متمثلة في الرسوم التي تجبيها السلطة الحاكمة مقابل الخدمات، والجمارك والرسوم التي تجبيها الحكومة عبر بوابة صلاح الدين التجارية، إضافة الى المنح والهبات، وتجدر الإشارة الى أن الإيرادات المقدرة غير مرتفعة عن المح</a:t>
            </a:r>
            <a:r>
              <a:rPr lang="ar-JO"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Simplified Arabic" panose="02020603050405020304" pitchFamily="18" charset="-78"/>
              </a:rPr>
              <a:t>ت</a:t>
            </a:r>
            <a:r>
              <a:rPr lang="ar-SA" sz="2000" b="1" dirty="0" err="1">
                <a:solidFill>
                  <a:schemeClr val="accent4">
                    <a:lumMod val="20000"/>
                    <a:lumOff val="80000"/>
                  </a:schemeClr>
                </a:solidFill>
                <a:effectLst/>
                <a:latin typeface="Garamond" panose="02020404030301010803" pitchFamily="18" charset="0"/>
                <a:ea typeface="Times New Roman" panose="02020603050405020304" pitchFamily="18" charset="0"/>
                <a:cs typeface="Simplified Arabic" panose="02020603050405020304" pitchFamily="18" charset="-78"/>
              </a:rPr>
              <a:t>ققة</a:t>
            </a:r>
            <a:r>
              <a:rPr lang="ar-SA"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Simplified Arabic" panose="02020603050405020304" pitchFamily="18" charset="-78"/>
              </a:rPr>
              <a:t> حيث أن انتشار جائحة كورونا أثر على قدرة الوزارة من حيث تحقيق معدلات جباية أكبر وبالتالي تم تقدير الإيرادات بقيمة متقاربة مع الم</a:t>
            </a:r>
            <a:r>
              <a:rPr lang="ar-JO"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Simplified Arabic" panose="02020603050405020304" pitchFamily="18" charset="-78"/>
              </a:rPr>
              <a:t>ت</a:t>
            </a:r>
            <a:r>
              <a:rPr lang="ar-SA"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Simplified Arabic" panose="02020603050405020304" pitchFamily="18" charset="-78"/>
              </a:rPr>
              <a:t>حقق. </a:t>
            </a:r>
            <a:r>
              <a:rPr lang="en-US"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Times New Roman" panose="02020603050405020304" pitchFamily="18" charset="0"/>
                <a:cs typeface="Times New Roman" panose="02020603050405020304" pitchFamily="18" charset="0"/>
              </a:rPr>
            </a:br>
            <a:r>
              <a:rPr lang="ar-SA" sz="2000" b="1" dirty="0">
                <a:solidFill>
                  <a:schemeClr val="accent4"/>
                </a:solidFill>
                <a:effectLst/>
                <a:latin typeface="Garamond" panose="02020404030301010803" pitchFamily="18" charset="0"/>
                <a:ea typeface="Times New Roman" panose="02020603050405020304" pitchFamily="18" charset="0"/>
                <a:cs typeface="Simplified Arabic" panose="02020603050405020304" pitchFamily="18" charset="-78"/>
              </a:rPr>
              <a:t>كما يشار الى أن ارتفاع الإيرادات الضريبية وغير الضريبية مرتبط باعتماد الحكومة لسياسة استدامة الإيرادات وتعزيزها في مواجهة النفقات العامة من خلال تركز التوجهات العامة للحكومة على ما يلي: </a:t>
            </a:r>
            <a:r>
              <a:rPr lang="en-US" sz="2000" b="1" dirty="0">
                <a:solidFill>
                  <a:schemeClr val="accent4"/>
                </a:solidFill>
                <a:effectLst/>
                <a:latin typeface="Garamond" panose="02020404030301010803" pitchFamily="18" charset="0"/>
                <a:ea typeface="Times New Roman" panose="02020603050405020304" pitchFamily="18" charset="0"/>
                <a:cs typeface="Times New Roman" panose="02020603050405020304" pitchFamily="18" charset="0"/>
              </a:rPr>
              <a:t/>
            </a:r>
            <a:br>
              <a:rPr lang="en-US" sz="2000" b="1" dirty="0">
                <a:solidFill>
                  <a:schemeClr val="accent4"/>
                </a:solidFill>
                <a:effectLst/>
                <a:latin typeface="Garamond" panose="02020404030301010803" pitchFamily="18" charset="0"/>
                <a:ea typeface="Times New Roman" panose="02020603050405020304" pitchFamily="18" charset="0"/>
                <a:cs typeface="Times New Roman" panose="02020603050405020304" pitchFamily="18" charset="0"/>
              </a:rPr>
            </a:b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تحسين آليات التحصيل وخاصة على المعابر </a:t>
            </a:r>
            <a: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br>
            <a:r>
              <a:rPr lang="en-US"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توسيع قاعدة المكلفين (الوعاء الضريبي) </a:t>
            </a:r>
            <a: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b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الحد من التهرب الضريبي وتنفيذ حملات لرفع الوعي الضريبي </a:t>
            </a:r>
            <a: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b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تعزيز ضريبة الدخل بالذات على الشركات الكبرى </a:t>
            </a:r>
            <a: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b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تعزيز التوجه مع مصر من خلال اعتماد بوابة صلاح الدين كبوابة تجارية لاستيراد السلع والخدمات وحصول الحكومة في غزة </a:t>
            </a: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على أغلب إيراداتها منها. </a:t>
            </a:r>
            <a: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b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تعزيز الهبات والمساعدات </a:t>
            </a:r>
            <a: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t/>
            </a:r>
            <a:br>
              <a:rPr lang="en-US" sz="2000" b="1" dirty="0">
                <a:solidFill>
                  <a:schemeClr val="accent4">
                    <a:lumMod val="20000"/>
                    <a:lumOff val="80000"/>
                  </a:schemeClr>
                </a:solidFill>
                <a:effectLst/>
                <a:latin typeface="Garamond" panose="02020404030301010803" pitchFamily="18" charset="0"/>
                <a:ea typeface="Calibri" panose="020F0502020204030204" pitchFamily="34" charset="0"/>
                <a:cs typeface="Times New Roman" panose="02020603050405020304" pitchFamily="18" charset="0"/>
              </a:rPr>
            </a:br>
            <a:r>
              <a:rPr lang="en-US" sz="2000" dirty="0">
                <a:solidFill>
                  <a:srgbClr val="E6AE10"/>
                </a:solidFill>
              </a:rPr>
              <a:t>◄ </a:t>
            </a:r>
            <a:r>
              <a:rPr lang="ar-SA" sz="2000" dirty="0">
                <a:solidFill>
                  <a:srgbClr val="E6AE10"/>
                </a:solidFill>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تعزيز الإيرادات غير الضريبية من خلال تحسين كفاءة تحصيلها عبر التسهيلات فعلى سبيل المثال تخفيض رسوم التراخيص</a:t>
            </a:r>
            <a:r>
              <a:rPr lang="ar-SA"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
            </a:r>
            <a:br>
              <a:rPr lang="ar-SA"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br>
            <a:r>
              <a:rPr lang="ar-SA"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    </a:t>
            </a:r>
            <a:r>
              <a:rPr lang="ar-JO" sz="2000" b="1" dirty="0">
                <a:solidFill>
                  <a:schemeClr val="accent4">
                    <a:lumMod val="20000"/>
                    <a:lumOff val="80000"/>
                  </a:schemeClr>
                </a:solidFill>
                <a:effectLst/>
                <a:latin typeface="Garamond" panose="02020404030301010803" pitchFamily="18" charset="0"/>
                <a:ea typeface="Calibri" panose="020F0502020204030204" pitchFamily="34" charset="0"/>
                <a:cs typeface="Simplified Arabic" panose="02020603050405020304" pitchFamily="18" charset="-78"/>
              </a:rPr>
              <a:t>الخاصة بالسيارات أدى إلى زيادة الإيراد، وكذلك السماح لمنح أذونات الاستيراد لسلع بديلة برسوم إضافية. </a:t>
            </a:r>
            <a:r>
              <a:rPr lang="en-US" sz="1800" dirty="0">
                <a:effectLst/>
                <a:latin typeface="Garamond" panose="02020404030301010803" pitchFamily="18" charset="0"/>
                <a:ea typeface="Calibri" panose="020F0502020204030204" pitchFamily="34" charset="0"/>
                <a:cs typeface="Times New Roman" panose="02020603050405020304" pitchFamily="18" charset="0"/>
              </a:rPr>
              <a:t/>
            </a:r>
            <a:br>
              <a:rPr lang="en-US" sz="1800" dirty="0">
                <a:effectLst/>
                <a:latin typeface="Garamond" panose="02020404030301010803" pitchFamily="18" charset="0"/>
                <a:ea typeface="Calibri" panose="020F0502020204030204" pitchFamily="34" charset="0"/>
                <a:cs typeface="Times New Roman" panose="02020603050405020304" pitchFamily="18" charset="0"/>
              </a:rPr>
            </a:br>
            <a:endParaRPr lang="en-US" dirty="0"/>
          </a:p>
        </p:txBody>
      </p:sp>
      <p:sp>
        <p:nvSpPr>
          <p:cNvPr id="3" name="Slide Number Placeholder 2"/>
          <p:cNvSpPr>
            <a:spLocks noGrp="1"/>
          </p:cNvSpPr>
          <p:nvPr>
            <p:ph type="sldNum" sz="quarter" idx="10"/>
          </p:nvPr>
        </p:nvSpPr>
        <p:spPr/>
        <p:txBody>
          <a:bodyPr/>
          <a:lstStyle/>
          <a:p>
            <a:fld id="{EB6C92C7-D049-49B2-95B9-F31BE8BC6168}" type="slidenum">
              <a:rPr lang="en-US" smtClean="0"/>
              <a:pPr/>
              <a:t>7</a:t>
            </a:fld>
            <a:endParaRPr lang="en-US" dirty="0"/>
          </a:p>
        </p:txBody>
      </p:sp>
    </p:spTree>
    <p:extLst>
      <p:ext uri="{BB962C8B-B14F-4D97-AF65-F5344CB8AC3E}">
        <p14:creationId xmlns:p14="http://schemas.microsoft.com/office/powerpoint/2010/main" val="12730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EB6C92C7-D049-49B2-95B9-F31BE8BC6168}" type="slidenum">
              <a:rPr lang="en-US" smtClean="0"/>
              <a:pPr/>
              <a:t>8</a:t>
            </a:fld>
            <a:endParaRPr lang="en-US" dirty="0"/>
          </a:p>
        </p:txBody>
      </p:sp>
      <p:sp>
        <p:nvSpPr>
          <p:cNvPr id="5" name="Rectangle 1">
            <a:extLst>
              <a:ext uri="{FF2B5EF4-FFF2-40B4-BE49-F238E27FC236}">
                <a16:creationId xmlns:a16="http://schemas.microsoft.com/office/drawing/2014/main" id="{1BF21BFD-2B37-4584-8888-31F79B5397EA}"/>
              </a:ext>
            </a:extLst>
          </p:cNvPr>
          <p:cNvSpPr>
            <a:spLocks noGrp="1" noChangeArrowheads="1"/>
          </p:cNvSpPr>
          <p:nvPr>
            <p:ph type="ctrTitle" idx="4294967295"/>
          </p:nvPr>
        </p:nvSpPr>
        <p:spPr bwMode="auto">
          <a:xfrm>
            <a:off x="535395" y="570331"/>
            <a:ext cx="10830758"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JO" altLang="en-US" sz="3200" b="1" i="0" u="none" strike="noStrike" cap="none" normalizeH="0" baseline="0" dirty="0">
                <a:ln>
                  <a:noFill/>
                </a:ln>
                <a:solidFill>
                  <a:srgbClr val="E6AE10"/>
                </a:solidFill>
                <a:effectLst/>
                <a:latin typeface="Simplified Arabic" panose="02020603050405020304" pitchFamily="18" charset="-78"/>
                <a:ea typeface="Times New Roman" panose="02020603050405020304" pitchFamily="18" charset="0"/>
                <a:cs typeface="Simplified Arabic" panose="02020603050405020304" pitchFamily="18" charset="-78"/>
              </a:rPr>
              <a:t>الإيرادات المتحققة على أساس الالتزام حتى سبتمبر 2021 </a:t>
            </a:r>
            <a:endParaRPr kumimoji="0" lang="en-US" altLang="en-US" sz="3200" b="0" i="0" u="none" strike="noStrike" cap="none" normalizeH="0" baseline="0" dirty="0">
              <a:ln>
                <a:noFill/>
              </a:ln>
              <a:solidFill>
                <a:srgbClr val="E6AE10"/>
              </a:solidFill>
              <a:effectLst/>
            </a:endParaRPr>
          </a:p>
          <a:p>
            <a:pPr lvl="0" algn="r" rtl="1" eaLnBrk="0" fontAlgn="base" hangingPunct="0">
              <a:lnSpc>
                <a:spcPct val="150000"/>
              </a:lnSpc>
              <a:spcAft>
                <a:spcPct val="0"/>
              </a:spcAft>
            </a:pPr>
            <a:r>
              <a:rPr lang="en-US" sz="2000" dirty="0">
                <a:solidFill>
                  <a:srgbClr val="E6AE10"/>
                </a:solidFill>
              </a:rPr>
              <a:t>◄ </a:t>
            </a:r>
            <a:r>
              <a:rPr lang="ar-SA" sz="2000" dirty="0">
                <a:solidFill>
                  <a:srgbClr val="E6AE10"/>
                </a:solidFill>
              </a:rPr>
              <a:t> </a:t>
            </a: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يشير الجدول أدناه إلى تحقيق ما نسبته </a:t>
            </a:r>
            <a:r>
              <a:rPr kumimoji="0" lang="ar-JO"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97</a:t>
            </a: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 من إجمالي الإيرادات المقدرة لعام 2021 </a:t>
            </a:r>
            <a:r>
              <a:rPr kumimoji="0" lang="ar-JO"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التي </a:t>
            </a: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بلغت (1.473) </a:t>
            </a:r>
            <a:r>
              <a:rPr lang="ar-JO" altLang="en-US" sz="2000" b="1" dirty="0">
                <a:solidFill>
                  <a:schemeClr val="bg1">
                    <a:lumMod val="95000"/>
                  </a:schemeClr>
                </a:solidFill>
                <a:latin typeface="Simplified Arabic" panose="02020603050405020304" pitchFamily="18" charset="-78"/>
                <a:ea typeface="Times New Roman" panose="02020603050405020304" pitchFamily="18" charset="0"/>
                <a:cs typeface="Simplified Arabic" panose="02020603050405020304" pitchFamily="18" charset="-78"/>
              </a:rPr>
              <a:t>بحيث بلغت المتحققة على أساس الالتزام </a:t>
            </a: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حتى شهر سبتمبر 2021 (1.069) بمعدل شهري (119) مليون على أساس الالتزام. </a:t>
            </a:r>
            <a:endParaRPr kumimoji="0" lang="en-US" altLang="en-US" sz="2000" b="1" i="0" u="none" strike="noStrike" cap="none" normalizeH="0" baseline="0" dirty="0">
              <a:ln>
                <a:noFill/>
              </a:ln>
              <a:solidFill>
                <a:schemeClr val="bg1">
                  <a:lumMod val="95000"/>
                </a:schemeClr>
              </a:solidFill>
              <a:effectLst/>
            </a:endParaRPr>
          </a:p>
          <a:p>
            <a:pPr marL="0" marR="0" lvl="0" indent="0" algn="r" defTabSz="914400" rtl="1" eaLnBrk="0" fontAlgn="base" latinLnBrk="0" hangingPunct="0">
              <a:lnSpc>
                <a:spcPct val="150000"/>
              </a:lnSpc>
              <a:spcBef>
                <a:spcPct val="0"/>
              </a:spcBef>
              <a:spcAft>
                <a:spcPct val="0"/>
              </a:spcAft>
              <a:buClrTx/>
              <a:buSzTx/>
              <a:buFontTx/>
              <a:buNone/>
              <a:tabLst/>
            </a:pP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ولكن ما تم تحصيله فعليا أي ما تم تحقيقه فعلا من إيرادات على الأساس النقدي الحقيقي بلغ حتى سبتمبر (870) مليون شيكل بمعدل شهري 96,6 مليون شيكل واردة فعليا لخزينة المالية. </a:t>
            </a:r>
            <a:endParaRPr kumimoji="0" lang="en-US" altLang="en-US" sz="2000" b="1" i="0" u="none" strike="noStrike" cap="none" normalizeH="0" baseline="0" dirty="0">
              <a:ln>
                <a:noFill/>
              </a:ln>
              <a:solidFill>
                <a:schemeClr val="bg1">
                  <a:lumMod val="95000"/>
                </a:schemeClr>
              </a:solidFill>
              <a:effectLst/>
            </a:endParaRPr>
          </a:p>
          <a:p>
            <a:pPr lvl="0" algn="r" rtl="1" eaLnBrk="0" fontAlgn="base" hangingPunct="0">
              <a:lnSpc>
                <a:spcPct val="150000"/>
              </a:lnSpc>
              <a:spcAft>
                <a:spcPct val="0"/>
              </a:spcAft>
            </a:pPr>
            <a:r>
              <a:rPr lang="en-US" sz="2000" dirty="0">
                <a:solidFill>
                  <a:srgbClr val="E6AE10"/>
                </a:solidFill>
              </a:rPr>
              <a:t>◄ </a:t>
            </a:r>
            <a:r>
              <a:rPr lang="ar-SA" sz="2000" dirty="0">
                <a:solidFill>
                  <a:srgbClr val="E6AE10"/>
                </a:solidFill>
              </a:rPr>
              <a:t> </a:t>
            </a: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وبالمقارنة مع الإيراد المتحقق لنفس الفترة من عام 2020 والذي بلغ (79.5) مليون شيكل </a:t>
            </a:r>
            <a:r>
              <a:rPr kumimoji="0" lang="ar-JO"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خلال التسعة أشهر الأولى </a:t>
            </a:r>
            <a:r>
              <a:rPr kumimoji="0" lang="ar-SA" altLang="en-US" sz="2000" b="1" i="0" u="none" strike="noStrike" cap="none" normalizeH="0" baseline="0" dirty="0">
                <a:ln>
                  <a:noFill/>
                </a:ln>
                <a:solidFill>
                  <a:schemeClr val="bg1">
                    <a:lumMod val="95000"/>
                  </a:schemeClr>
                </a:solidFill>
                <a:effectLst/>
                <a:latin typeface="Simplified Arabic" panose="02020603050405020304" pitchFamily="18" charset="-78"/>
                <a:ea typeface="Times New Roman" panose="02020603050405020304" pitchFamily="18" charset="0"/>
                <a:cs typeface="Simplified Arabic" panose="02020603050405020304" pitchFamily="18" charset="-78"/>
              </a:rPr>
              <a:t>بمعدل زيادة بنسبة 74% ما يشير إلى زيادة الإيرادات في نفس الفترة من العام الحالي بنسبة كبيرة ويسفر ذلك اعتماد الحكومة لخطة التعايش مع كورونا والتي حركت العجلة الاقتصادية بطفرات متزايدة في أيام محددة أدت الى رفع نسبة التحصيل والايرادات بشكل عام </a:t>
            </a:r>
            <a:r>
              <a:rPr kumimoji="0" lang="ar-JO" altLang="en-US" sz="2000" b="0" i="0" u="none" strike="noStrike" cap="none" normalizeH="0" baseline="0" dirty="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
            </a:r>
            <a:br>
              <a:rPr kumimoji="0" lang="ar-JO" altLang="en-US" sz="2000" b="0" i="0" u="none" strike="noStrike" cap="none" normalizeH="0" baseline="0" dirty="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br>
            <a:r>
              <a:rPr kumimoji="0" lang="ar-JO" altLang="en-US" sz="2000" b="0" i="0" u="none" strike="noStrike" cap="none" normalizeH="0" baseline="0" dirty="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
            </a:r>
            <a:br>
              <a:rPr kumimoji="0" lang="ar-JO" altLang="en-US" sz="2000" b="0" i="0" u="none" strike="noStrike" cap="none" normalizeH="0" baseline="0" dirty="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b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B02465B1-A50A-4D3B-91B0-6AB06FA9897F}"/>
              </a:ext>
            </a:extLst>
          </p:cNvPr>
          <p:cNvGraphicFramePr>
            <a:graphicFrameLocks noGrp="1"/>
          </p:cNvGraphicFramePr>
          <p:nvPr>
            <p:extLst>
              <p:ext uri="{D42A27DB-BD31-4B8C-83A1-F6EECF244321}">
                <p14:modId xmlns:p14="http://schemas.microsoft.com/office/powerpoint/2010/main" val="3604233309"/>
              </p:ext>
            </p:extLst>
          </p:nvPr>
        </p:nvGraphicFramePr>
        <p:xfrm>
          <a:off x="932156" y="4644220"/>
          <a:ext cx="9193152" cy="1356118"/>
        </p:xfrm>
        <a:graphic>
          <a:graphicData uri="http://schemas.openxmlformats.org/drawingml/2006/table">
            <a:tbl>
              <a:tblPr rtl="1" firstRow="1" firstCol="1" bandRow="1">
                <a:tableStyleId>{C4B1156A-380E-4F78-BDF5-A606A8083BF9}</a:tableStyleId>
              </a:tblPr>
              <a:tblGrid>
                <a:gridCol w="1611300">
                  <a:extLst>
                    <a:ext uri="{9D8B030D-6E8A-4147-A177-3AD203B41FA5}">
                      <a16:colId xmlns:a16="http://schemas.microsoft.com/office/drawing/2014/main" val="3985935189"/>
                    </a:ext>
                  </a:extLst>
                </a:gridCol>
                <a:gridCol w="1474016">
                  <a:extLst>
                    <a:ext uri="{9D8B030D-6E8A-4147-A177-3AD203B41FA5}">
                      <a16:colId xmlns:a16="http://schemas.microsoft.com/office/drawing/2014/main" val="3568166713"/>
                    </a:ext>
                  </a:extLst>
                </a:gridCol>
                <a:gridCol w="1349406">
                  <a:extLst>
                    <a:ext uri="{9D8B030D-6E8A-4147-A177-3AD203B41FA5}">
                      <a16:colId xmlns:a16="http://schemas.microsoft.com/office/drawing/2014/main" val="1676696660"/>
                    </a:ext>
                  </a:extLst>
                </a:gridCol>
                <a:gridCol w="1331650">
                  <a:extLst>
                    <a:ext uri="{9D8B030D-6E8A-4147-A177-3AD203B41FA5}">
                      <a16:colId xmlns:a16="http://schemas.microsoft.com/office/drawing/2014/main" val="1141283986"/>
                    </a:ext>
                  </a:extLst>
                </a:gridCol>
                <a:gridCol w="1242874">
                  <a:extLst>
                    <a:ext uri="{9D8B030D-6E8A-4147-A177-3AD203B41FA5}">
                      <a16:colId xmlns:a16="http://schemas.microsoft.com/office/drawing/2014/main" val="2672572120"/>
                    </a:ext>
                  </a:extLst>
                </a:gridCol>
                <a:gridCol w="2183906">
                  <a:extLst>
                    <a:ext uri="{9D8B030D-6E8A-4147-A177-3AD203B41FA5}">
                      <a16:colId xmlns:a16="http://schemas.microsoft.com/office/drawing/2014/main" val="3989114272"/>
                    </a:ext>
                  </a:extLst>
                </a:gridCol>
              </a:tblGrid>
              <a:tr h="751011">
                <a:tc>
                  <a:txBody>
                    <a:bodyPr/>
                    <a:lstStyle/>
                    <a:p>
                      <a:pPr marL="0" marR="0" algn="justLow" rtl="1">
                        <a:lnSpc>
                          <a:spcPct val="107000"/>
                        </a:lnSpc>
                        <a:spcBef>
                          <a:spcPts val="0"/>
                        </a:spcBef>
                        <a:spcAft>
                          <a:spcPts val="0"/>
                        </a:spcAft>
                      </a:pPr>
                      <a:r>
                        <a:rPr lang="ar-JO" sz="1100" dirty="0">
                          <a:effectLst/>
                        </a:rPr>
                        <a:t> </a:t>
                      </a:r>
                      <a:endParaRPr lang="en-US"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rtl="1">
                        <a:lnSpc>
                          <a:spcPct val="107000"/>
                        </a:lnSpc>
                        <a:spcBef>
                          <a:spcPts val="0"/>
                        </a:spcBef>
                        <a:spcAft>
                          <a:spcPts val="0"/>
                        </a:spcAft>
                      </a:pPr>
                      <a:r>
                        <a:rPr lang="ar-JO" sz="1800" dirty="0">
                          <a:effectLst/>
                        </a:rPr>
                        <a:t>المتحقق حتى سبتمبر 2020</a:t>
                      </a:r>
                      <a:endParaRPr lang="en-US" sz="18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rtl="1">
                        <a:lnSpc>
                          <a:spcPct val="107000"/>
                        </a:lnSpc>
                        <a:spcBef>
                          <a:spcPts val="0"/>
                        </a:spcBef>
                        <a:spcAft>
                          <a:spcPts val="0"/>
                        </a:spcAft>
                      </a:pPr>
                      <a:r>
                        <a:rPr lang="ar-JO" sz="1800" dirty="0">
                          <a:effectLst/>
                        </a:rPr>
                        <a:t>المتحقق حتى سبتمبر 2021</a:t>
                      </a:r>
                      <a:endParaRPr lang="en-US" sz="18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rtl="1">
                        <a:lnSpc>
                          <a:spcPct val="107000"/>
                        </a:lnSpc>
                        <a:spcBef>
                          <a:spcPts val="0"/>
                        </a:spcBef>
                        <a:spcAft>
                          <a:spcPts val="0"/>
                        </a:spcAft>
                      </a:pPr>
                      <a:r>
                        <a:rPr lang="ar-JO" sz="1800" dirty="0">
                          <a:effectLst/>
                          <a:latin typeface="Garamond" panose="02020404030301010803" pitchFamily="18" charset="0"/>
                          <a:ea typeface="Times New Roman" panose="02020603050405020304" pitchFamily="18" charset="0"/>
                          <a:cs typeface="Times New Roman" panose="02020603050405020304" pitchFamily="18" charset="0"/>
                        </a:rPr>
                        <a:t>معدل التغير % </a:t>
                      </a:r>
                      <a:endParaRPr lang="en-US" sz="18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1800" dirty="0">
                          <a:effectLst/>
                        </a:rPr>
                        <a:t>المقدر لعام 2021 </a:t>
                      </a:r>
                      <a:endParaRPr lang="en-US" sz="18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1800" dirty="0">
                          <a:effectLst/>
                        </a:rPr>
                        <a:t>نسبة المتحقق من المقدر في الفترة حتى 9-2021</a:t>
                      </a:r>
                      <a:endParaRPr lang="en-US" sz="18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56561590"/>
                  </a:ext>
                </a:extLst>
              </a:tr>
              <a:tr h="605107">
                <a:tc>
                  <a:txBody>
                    <a:bodyPr/>
                    <a:lstStyle/>
                    <a:p>
                      <a:pPr marL="0" marR="0" algn="r" defTabSz="914400" rtl="1" eaLnBrk="1" latinLnBrk="0" hangingPunct="1">
                        <a:lnSpc>
                          <a:spcPct val="107000"/>
                        </a:lnSpc>
                        <a:spcBef>
                          <a:spcPts val="0"/>
                        </a:spcBef>
                        <a:spcAft>
                          <a:spcPts val="0"/>
                        </a:spcAft>
                      </a:pPr>
                      <a:r>
                        <a:rPr lang="ar-JO" sz="1800" b="1" kern="1200">
                          <a:solidFill>
                            <a:schemeClr val="dk1"/>
                          </a:solidFill>
                          <a:effectLst/>
                          <a:latin typeface="+mn-lt"/>
                          <a:ea typeface="+mn-ea"/>
                          <a:cs typeface="+mn-cs"/>
                        </a:rPr>
                        <a:t>الإيرادات العامة </a:t>
                      </a:r>
                      <a:endParaRPr lang="en-US" sz="1800" b="1" kern="1200">
                        <a:solidFill>
                          <a:schemeClr val="dk1"/>
                        </a:solidFill>
                        <a:effectLst/>
                        <a:latin typeface="+mn-lt"/>
                        <a:ea typeface="+mn-ea"/>
                        <a:cs typeface="+mn-cs"/>
                      </a:endParaRPr>
                    </a:p>
                  </a:txBody>
                  <a:tcPr marL="68580" marR="68580" marT="0" marB="0"/>
                </a:tc>
                <a:tc>
                  <a:txBody>
                    <a:bodyPr/>
                    <a:lstStyle/>
                    <a:p>
                      <a:pPr marL="0" marR="0" algn="r" defTabSz="914400" rtl="1" eaLnBrk="1" latinLnBrk="0" hangingPunct="1">
                        <a:lnSpc>
                          <a:spcPct val="107000"/>
                        </a:lnSpc>
                        <a:spcBef>
                          <a:spcPts val="0"/>
                        </a:spcBef>
                        <a:spcAft>
                          <a:spcPts val="0"/>
                        </a:spcAft>
                      </a:pPr>
                      <a:r>
                        <a:rPr lang="ar-JO" sz="1800" b="1" kern="1200" dirty="0">
                          <a:solidFill>
                            <a:schemeClr val="dk1"/>
                          </a:solidFill>
                          <a:effectLst/>
                          <a:latin typeface="+mn-lt"/>
                          <a:ea typeface="+mn-ea"/>
                          <a:cs typeface="+mn-cs"/>
                        </a:rPr>
                        <a:t>877.5</a:t>
                      </a:r>
                      <a:endParaRPr lang="en-US" sz="1800" b="1" kern="1200" dirty="0">
                        <a:solidFill>
                          <a:schemeClr val="dk1"/>
                        </a:solidFill>
                        <a:effectLst/>
                        <a:latin typeface="+mn-lt"/>
                        <a:ea typeface="+mn-ea"/>
                        <a:cs typeface="+mn-cs"/>
                      </a:endParaRPr>
                    </a:p>
                  </a:txBody>
                  <a:tcPr marL="68580" marR="68580" marT="0" marB="0"/>
                </a:tc>
                <a:tc>
                  <a:txBody>
                    <a:bodyPr/>
                    <a:lstStyle/>
                    <a:p>
                      <a:pPr marL="0" marR="0" algn="r" defTabSz="914400" rtl="1" eaLnBrk="1" latinLnBrk="0" hangingPunct="1">
                        <a:lnSpc>
                          <a:spcPct val="107000"/>
                        </a:lnSpc>
                        <a:spcBef>
                          <a:spcPts val="0"/>
                        </a:spcBef>
                        <a:spcAft>
                          <a:spcPts val="0"/>
                        </a:spcAft>
                      </a:pPr>
                      <a:r>
                        <a:rPr lang="ar-JO" sz="1800" b="1" kern="1200" dirty="0">
                          <a:solidFill>
                            <a:schemeClr val="dk1"/>
                          </a:solidFill>
                          <a:effectLst/>
                          <a:latin typeface="+mn-lt"/>
                          <a:ea typeface="+mn-ea"/>
                          <a:cs typeface="+mn-cs"/>
                        </a:rPr>
                        <a:t>1.069</a:t>
                      </a:r>
                      <a:endParaRPr lang="en-US" sz="1800" b="1" kern="1200" dirty="0">
                        <a:solidFill>
                          <a:schemeClr val="dk1"/>
                        </a:solidFill>
                        <a:effectLst/>
                        <a:latin typeface="+mn-lt"/>
                        <a:ea typeface="+mn-ea"/>
                        <a:cs typeface="+mn-cs"/>
                      </a:endParaRPr>
                    </a:p>
                  </a:txBody>
                  <a:tcPr marL="68580" marR="68580" marT="0" marB="0"/>
                </a:tc>
                <a:tc>
                  <a:txBody>
                    <a:bodyPr/>
                    <a:lstStyle/>
                    <a:p>
                      <a:pPr marL="0" marR="0" algn="r" defTabSz="914400" rtl="1" eaLnBrk="1" latinLnBrk="0" hangingPunct="1">
                        <a:lnSpc>
                          <a:spcPct val="107000"/>
                        </a:lnSpc>
                        <a:spcBef>
                          <a:spcPts val="0"/>
                        </a:spcBef>
                        <a:spcAft>
                          <a:spcPts val="0"/>
                        </a:spcAft>
                      </a:pPr>
                      <a:r>
                        <a:rPr lang="ar-JO" sz="1800" b="1" kern="1200" dirty="0">
                          <a:solidFill>
                            <a:schemeClr val="dk1"/>
                          </a:solidFill>
                          <a:effectLst/>
                          <a:latin typeface="+mn-lt"/>
                          <a:ea typeface="+mn-ea"/>
                          <a:cs typeface="+mn-cs"/>
                        </a:rPr>
                        <a:t> 22%</a:t>
                      </a:r>
                      <a:endParaRPr lang="en-US" sz="1800" b="1" kern="1200" dirty="0">
                        <a:solidFill>
                          <a:schemeClr val="dk1"/>
                        </a:solidFill>
                        <a:effectLst/>
                        <a:latin typeface="+mn-lt"/>
                        <a:ea typeface="+mn-ea"/>
                        <a:cs typeface="+mn-cs"/>
                      </a:endParaRPr>
                    </a:p>
                  </a:txBody>
                  <a:tcPr marL="68580" marR="68580" marT="0" marB="0"/>
                </a:tc>
                <a:tc>
                  <a:txBody>
                    <a:bodyPr/>
                    <a:lstStyle/>
                    <a:p>
                      <a:pPr marL="0" marR="0" algn="r" defTabSz="914400" rtl="1" eaLnBrk="1" latinLnBrk="0" hangingPunct="1">
                        <a:lnSpc>
                          <a:spcPct val="107000"/>
                        </a:lnSpc>
                        <a:spcBef>
                          <a:spcPts val="0"/>
                        </a:spcBef>
                        <a:spcAft>
                          <a:spcPts val="0"/>
                        </a:spcAft>
                      </a:pPr>
                      <a:r>
                        <a:rPr lang="ar-JO" sz="1800" b="1" kern="1200" dirty="0">
                          <a:solidFill>
                            <a:schemeClr val="dk1"/>
                          </a:solidFill>
                          <a:effectLst/>
                          <a:latin typeface="+mn-lt"/>
                          <a:ea typeface="+mn-ea"/>
                          <a:cs typeface="+mn-cs"/>
                        </a:rPr>
                        <a:t>1.473</a:t>
                      </a:r>
                      <a:endParaRPr lang="en-US" sz="1800" b="1" kern="1200" dirty="0">
                        <a:solidFill>
                          <a:schemeClr val="dk1"/>
                        </a:solidFill>
                        <a:effectLst/>
                        <a:latin typeface="+mn-lt"/>
                        <a:ea typeface="+mn-ea"/>
                        <a:cs typeface="+mn-cs"/>
                      </a:endParaRPr>
                    </a:p>
                  </a:txBody>
                  <a:tcPr marL="68580" marR="68580" marT="0" marB="0"/>
                </a:tc>
                <a:tc>
                  <a:txBody>
                    <a:bodyPr/>
                    <a:lstStyle/>
                    <a:p>
                      <a:pPr marL="0" marR="0" algn="r" defTabSz="914400" rtl="1" eaLnBrk="1" latinLnBrk="0" hangingPunct="1">
                        <a:lnSpc>
                          <a:spcPct val="107000"/>
                        </a:lnSpc>
                        <a:spcBef>
                          <a:spcPts val="0"/>
                        </a:spcBef>
                        <a:spcAft>
                          <a:spcPts val="0"/>
                        </a:spcAft>
                      </a:pPr>
                      <a:r>
                        <a:rPr lang="ar-JO" sz="1800" b="1" kern="1200" dirty="0">
                          <a:solidFill>
                            <a:schemeClr val="dk1"/>
                          </a:solidFill>
                          <a:effectLst/>
                          <a:latin typeface="+mn-lt"/>
                          <a:ea typeface="+mn-ea"/>
                          <a:cs typeface="+mn-cs"/>
                        </a:rPr>
                        <a:t>97%</a:t>
                      </a:r>
                      <a:endParaRPr lang="en-US" sz="1800" b="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641050935"/>
                  </a:ext>
                </a:extLst>
              </a:tr>
            </a:tbl>
          </a:graphicData>
        </a:graphic>
      </p:graphicFrame>
    </p:spTree>
    <p:extLst>
      <p:ext uri="{BB962C8B-B14F-4D97-AF65-F5344CB8AC3E}">
        <p14:creationId xmlns:p14="http://schemas.microsoft.com/office/powerpoint/2010/main" val="2074743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51761" y="500567"/>
            <a:ext cx="10493828" cy="5788071"/>
          </a:xfrm>
          <a:prstGeom prst="rect">
            <a:avLst/>
          </a:prstGeom>
        </p:spPr>
        <p:txBody>
          <a:bodyPr/>
          <a:lstStyle/>
          <a:p>
            <a:pPr marL="0" marR="0" algn="r" rtl="1">
              <a:lnSpc>
                <a:spcPct val="107000"/>
              </a:lnSpc>
              <a:spcBef>
                <a:spcPts val="0"/>
              </a:spcBef>
              <a:spcAft>
                <a:spcPts val="0"/>
              </a:spcAft>
            </a:pPr>
            <a:r>
              <a:rPr lang="ar-JO" sz="3600" b="1" dirty="0">
                <a:solidFill>
                  <a:srgbClr val="E6AE10"/>
                </a:solidFill>
                <a:effectLst/>
                <a:latin typeface="Garamond" panose="02020404030301010803" pitchFamily="18" charset="0"/>
                <a:ea typeface="Times New Roman" panose="02020603050405020304" pitchFamily="18" charset="0"/>
                <a:cs typeface="Simplified Arabic" panose="02020603050405020304" pitchFamily="18" charset="-78"/>
              </a:rPr>
              <a:t>ثانياً: تحليل النفقات </a:t>
            </a:r>
            <a:r>
              <a:rPr lang="en-US" sz="2000" b="1"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rPr>
              <a:t/>
            </a:r>
            <a:br>
              <a:rPr lang="en-US" sz="2000" b="1"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rPr>
            </a:br>
            <a:r>
              <a:rPr lang="ar-JO" sz="2000" b="1"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تمثل النفقات العامة بموجب قانون الموازنة مبنى النفقات في الموازنة المبوبة بالإيرادات والنفقات، وتشمل النفقات الجارية والنفقات الرأسمالية والتطورية وتشمل النفقات الجارية: الرواتب والأجور والعلاوات والنفقات التشغيلية والتحويلية للوزارات والمؤسسات العامة والأجهزة التنفيذية الأخرى، أما النفقات الرأسمالية</a:t>
            </a:r>
            <a:r>
              <a:rPr lang="en-US" sz="2000" b="1"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a:t>
            </a:r>
            <a:r>
              <a:rPr lang="en-US" sz="2000" b="1" dirty="0">
                <a:solidFill>
                  <a:schemeClr val="bg1"/>
                </a:solidFill>
                <a:effectLst/>
                <a:latin typeface="Simplified Arabic" panose="02020603050405020304" pitchFamily="18" charset="-78"/>
                <a:ea typeface="Times New Roman" panose="02020603050405020304" pitchFamily="18" charset="0"/>
                <a:cs typeface="Times New Roman" panose="02020603050405020304" pitchFamily="18" charset="0"/>
              </a:rPr>
              <a:t> </a:t>
            </a:r>
            <a:r>
              <a:rPr lang="ar-JO" sz="2000" b="1" dirty="0">
                <a:solidFill>
                  <a:schemeClr val="bg1"/>
                </a:solidFill>
                <a:effectLst/>
                <a:latin typeface="Simplified Arabic" panose="02020603050405020304" pitchFamily="18" charset="-78"/>
                <a:ea typeface="Times New Roman" panose="02020603050405020304" pitchFamily="18" charset="0"/>
                <a:cs typeface="Times New Roman" panose="02020603050405020304" pitchFamily="18" charset="0"/>
              </a:rPr>
              <a:t>تشمل امتلاك الأصول الرأسمالية والتحويلات الرأسمالية للمشاريع والنفقات التطويرية الأخرى</a:t>
            </a:r>
            <a:r>
              <a:rPr lang="en-US" sz="2000" b="1" dirty="0">
                <a:solidFill>
                  <a:schemeClr val="bg1"/>
                </a:solidFill>
                <a:effectLst/>
                <a:latin typeface="Garamond" panose="02020404030301010803" pitchFamily="18" charset="0"/>
                <a:ea typeface="Times New Roman" panose="02020603050405020304" pitchFamily="18" charset="0"/>
                <a:cs typeface="Simplified Arabic" panose="02020603050405020304" pitchFamily="18" charset="-78"/>
              </a:rPr>
              <a:t>.</a:t>
            </a:r>
            <a:r>
              <a:rPr lang="en-US" sz="2000" b="1" dirty="0">
                <a:solidFill>
                  <a:schemeClr val="bg1"/>
                </a:solidFill>
                <a:effectLst/>
                <a:latin typeface="Simplified Arabic" panose="02020603050405020304" pitchFamily="18" charset="-78"/>
                <a:ea typeface="Times New Roman" panose="02020603050405020304" pitchFamily="18" charset="0"/>
                <a:cs typeface="Times New Roman" panose="02020603050405020304" pitchFamily="18" charset="0"/>
              </a:rPr>
              <a:t> </a:t>
            </a:r>
            <a:r>
              <a:rPr lang="ar-JO" sz="1800" dirty="0">
                <a:effectLst/>
                <a:latin typeface="Simplified Arabic" panose="02020603050405020304" pitchFamily="18" charset="-78"/>
                <a:ea typeface="Times New Roman" panose="02020603050405020304" pitchFamily="18" charset="0"/>
                <a:cs typeface="Times New Roman" panose="02020603050405020304" pitchFamily="18" charset="0"/>
              </a:rPr>
              <a:t/>
            </a:r>
            <a:br>
              <a:rPr lang="ar-JO" sz="1800" dirty="0">
                <a:effectLst/>
                <a:latin typeface="Simplified Arabic" panose="02020603050405020304" pitchFamily="18" charset="-78"/>
                <a:ea typeface="Times New Roman" panose="02020603050405020304" pitchFamily="18" charset="0"/>
                <a:cs typeface="Times New Roman" panose="02020603050405020304" pitchFamily="18" charset="0"/>
              </a:rPr>
            </a:br>
            <a:endParaRPr lang="en-US" dirty="0"/>
          </a:p>
        </p:txBody>
      </p:sp>
      <p:sp>
        <p:nvSpPr>
          <p:cNvPr id="3" name="Slide Number Placeholder 2"/>
          <p:cNvSpPr>
            <a:spLocks noGrp="1"/>
          </p:cNvSpPr>
          <p:nvPr>
            <p:ph type="sldNum" sz="quarter" idx="10"/>
          </p:nvPr>
        </p:nvSpPr>
        <p:spPr/>
        <p:txBody>
          <a:bodyPr/>
          <a:lstStyle/>
          <a:p>
            <a:fld id="{EB6C92C7-D049-49B2-95B9-F31BE8BC6168}" type="slidenum">
              <a:rPr lang="en-US" smtClean="0"/>
              <a:pPr/>
              <a:t>9</a:t>
            </a:fld>
            <a:endParaRPr lang="en-US" dirty="0"/>
          </a:p>
        </p:txBody>
      </p:sp>
      <p:sp>
        <p:nvSpPr>
          <p:cNvPr id="5" name="Rectangle 1">
            <a:extLst>
              <a:ext uri="{FF2B5EF4-FFF2-40B4-BE49-F238E27FC236}">
                <a16:creationId xmlns:a16="http://schemas.microsoft.com/office/drawing/2014/main" id="{1CA6E35B-0419-491F-AEDC-0B9DBB89861B}"/>
              </a:ext>
            </a:extLst>
          </p:cNvPr>
          <p:cNvSpPr>
            <a:spLocks noChangeArrowheads="1"/>
          </p:cNvSpPr>
          <p:nvPr/>
        </p:nvSpPr>
        <p:spPr bwMode="auto">
          <a:xfrm>
            <a:off x="5439185" y="2410993"/>
            <a:ext cx="60822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JO" altLang="en-US" b="1" i="0" u="none" strike="noStrike" cap="none" normalizeH="0" baseline="0" dirty="0">
                <a:ln>
                  <a:noFill/>
                </a:ln>
                <a:solidFill>
                  <a:srgbClr val="E6AE10"/>
                </a:solidFill>
                <a:effectLst/>
                <a:latin typeface="Simplified Arabic" panose="02020603050405020304" pitchFamily="18" charset="-78"/>
                <a:ea typeface="Times New Roman" panose="02020603050405020304" pitchFamily="18" charset="0"/>
                <a:cs typeface="Simplified Arabic" panose="02020603050405020304" pitchFamily="18" charset="-78"/>
              </a:rPr>
              <a:t>جدول رقم (3) مقارنة الموازنة العامة والحسابات المتحققة  لمبنى النفقات                              </a:t>
            </a:r>
            <a:endParaRPr kumimoji="0" lang="en-US" altLang="en-US" b="1" i="0" u="none" strike="noStrike" cap="none" normalizeH="0" baseline="0" dirty="0">
              <a:ln>
                <a:noFill/>
              </a:ln>
              <a:solidFill>
                <a:srgbClr val="E6AE10"/>
              </a:solidFill>
              <a:effectLst/>
            </a:endParaRPr>
          </a:p>
        </p:txBody>
      </p:sp>
      <p:graphicFrame>
        <p:nvGraphicFramePr>
          <p:cNvPr id="6" name="Table 5">
            <a:extLst>
              <a:ext uri="{FF2B5EF4-FFF2-40B4-BE49-F238E27FC236}">
                <a16:creationId xmlns:a16="http://schemas.microsoft.com/office/drawing/2014/main" id="{4917AB97-E138-4456-84A7-0978B626EC5D}"/>
              </a:ext>
            </a:extLst>
          </p:cNvPr>
          <p:cNvGraphicFramePr>
            <a:graphicFrameLocks noGrp="1"/>
          </p:cNvGraphicFramePr>
          <p:nvPr>
            <p:extLst>
              <p:ext uri="{D42A27DB-BD31-4B8C-83A1-F6EECF244321}">
                <p14:modId xmlns:p14="http://schemas.microsoft.com/office/powerpoint/2010/main" val="4241062162"/>
              </p:ext>
            </p:extLst>
          </p:nvPr>
        </p:nvGraphicFramePr>
        <p:xfrm>
          <a:off x="2016529" y="2806925"/>
          <a:ext cx="8565522" cy="3767651"/>
        </p:xfrm>
        <a:graphic>
          <a:graphicData uri="http://schemas.openxmlformats.org/drawingml/2006/table">
            <a:tbl>
              <a:tblPr rtl="1" firstRow="1" firstCol="1" bandRow="1">
                <a:tableStyleId>{C4B1156A-380E-4F78-BDF5-A606A8083BF9}</a:tableStyleId>
              </a:tblPr>
              <a:tblGrid>
                <a:gridCol w="2648532">
                  <a:extLst>
                    <a:ext uri="{9D8B030D-6E8A-4147-A177-3AD203B41FA5}">
                      <a16:colId xmlns:a16="http://schemas.microsoft.com/office/drawing/2014/main" val="383763017"/>
                    </a:ext>
                  </a:extLst>
                </a:gridCol>
                <a:gridCol w="2386648">
                  <a:extLst>
                    <a:ext uri="{9D8B030D-6E8A-4147-A177-3AD203B41FA5}">
                      <a16:colId xmlns:a16="http://schemas.microsoft.com/office/drawing/2014/main" val="1994581237"/>
                    </a:ext>
                  </a:extLst>
                </a:gridCol>
                <a:gridCol w="1860795">
                  <a:extLst>
                    <a:ext uri="{9D8B030D-6E8A-4147-A177-3AD203B41FA5}">
                      <a16:colId xmlns:a16="http://schemas.microsoft.com/office/drawing/2014/main" val="1947611057"/>
                    </a:ext>
                  </a:extLst>
                </a:gridCol>
                <a:gridCol w="1669547">
                  <a:extLst>
                    <a:ext uri="{9D8B030D-6E8A-4147-A177-3AD203B41FA5}">
                      <a16:colId xmlns:a16="http://schemas.microsoft.com/office/drawing/2014/main" val="1609086819"/>
                    </a:ext>
                  </a:extLst>
                </a:gridCol>
              </a:tblGrid>
              <a:tr h="0">
                <a:tc>
                  <a:txBody>
                    <a:bodyPr/>
                    <a:lstStyle/>
                    <a:p>
                      <a:pPr marL="0" marR="0" algn="justLow" rtl="1">
                        <a:lnSpc>
                          <a:spcPct val="107000"/>
                        </a:lnSpc>
                        <a:spcBef>
                          <a:spcPts val="0"/>
                        </a:spcBef>
                        <a:spcAft>
                          <a:spcPts val="0"/>
                        </a:spcAft>
                      </a:pPr>
                      <a:r>
                        <a:rPr lang="ar-JO" sz="2000" b="1" dirty="0">
                          <a:effectLst/>
                        </a:rPr>
                        <a:t>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المتحقق/ فعلي لعام 2019</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المقدر/ موازنة عام 2020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المقدر / موازنة عام 2021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7464539"/>
                  </a:ext>
                </a:extLst>
              </a:tr>
              <a:tr h="0">
                <a:tc gridSpan="2">
                  <a:txBody>
                    <a:bodyPr/>
                    <a:lstStyle/>
                    <a:p>
                      <a:pPr marL="0" marR="0" algn="justLow" rtl="1">
                        <a:lnSpc>
                          <a:spcPct val="107000"/>
                        </a:lnSpc>
                        <a:spcBef>
                          <a:spcPts val="0"/>
                        </a:spcBef>
                        <a:spcAft>
                          <a:spcPts val="0"/>
                        </a:spcAft>
                      </a:pPr>
                      <a:r>
                        <a:rPr lang="ar-JO" sz="2000" b="1" u="sng">
                          <a:effectLst/>
                        </a:rPr>
                        <a:t>النفقات الجارية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Low" rtl="1">
                        <a:lnSpc>
                          <a:spcPct val="107000"/>
                        </a:lnSpc>
                        <a:spcBef>
                          <a:spcPts val="0"/>
                        </a:spcBef>
                        <a:spcAft>
                          <a:spcPts val="0"/>
                        </a:spcAft>
                      </a:pPr>
                      <a:r>
                        <a:rPr lang="ar-JO" sz="2000" b="1" u="none" strike="noStrike" dirty="0">
                          <a:effectLst/>
                        </a:rPr>
                        <a:t>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u="none" strike="noStrike">
                          <a:effectLst/>
                        </a:rPr>
                        <a:t>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69930405"/>
                  </a:ext>
                </a:extLst>
              </a:tr>
              <a:tr h="0">
                <a:tc>
                  <a:txBody>
                    <a:bodyPr/>
                    <a:lstStyle/>
                    <a:p>
                      <a:pPr marL="0" marR="0" algn="justLow" rtl="1">
                        <a:lnSpc>
                          <a:spcPct val="107000"/>
                        </a:lnSpc>
                        <a:spcBef>
                          <a:spcPts val="0"/>
                        </a:spcBef>
                        <a:spcAft>
                          <a:spcPts val="0"/>
                        </a:spcAft>
                      </a:pPr>
                      <a:r>
                        <a:rPr lang="ar-JO" sz="2000" b="1">
                          <a:effectLst/>
                        </a:rPr>
                        <a:t>رواتب وأجور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1.672</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1.900</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2.095,10</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50008909"/>
                  </a:ext>
                </a:extLst>
              </a:tr>
              <a:tr h="0">
                <a:tc>
                  <a:txBody>
                    <a:bodyPr/>
                    <a:lstStyle/>
                    <a:p>
                      <a:pPr marL="0" marR="0" algn="justLow" rtl="1">
                        <a:lnSpc>
                          <a:spcPct val="107000"/>
                        </a:lnSpc>
                        <a:spcBef>
                          <a:spcPts val="0"/>
                        </a:spcBef>
                        <a:spcAft>
                          <a:spcPts val="0"/>
                        </a:spcAft>
                      </a:pPr>
                      <a:r>
                        <a:rPr lang="ar-JO" sz="2000" b="1">
                          <a:effectLst/>
                        </a:rPr>
                        <a:t>نفقات تشغيلية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103</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393.9</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424.86</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8004660"/>
                  </a:ext>
                </a:extLst>
              </a:tr>
              <a:tr h="0">
                <a:tc>
                  <a:txBody>
                    <a:bodyPr/>
                    <a:lstStyle/>
                    <a:p>
                      <a:pPr marL="0" marR="0" algn="justLow" rtl="1">
                        <a:lnSpc>
                          <a:spcPct val="107000"/>
                        </a:lnSpc>
                        <a:spcBef>
                          <a:spcPts val="0"/>
                        </a:spcBef>
                        <a:spcAft>
                          <a:spcPts val="0"/>
                        </a:spcAft>
                      </a:pPr>
                      <a:r>
                        <a:rPr lang="ar-JO" sz="2000" b="1">
                          <a:effectLst/>
                        </a:rPr>
                        <a:t>نفقات تحويلية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295</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599</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668.33</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941985"/>
                  </a:ext>
                </a:extLst>
              </a:tr>
              <a:tr h="0">
                <a:tc>
                  <a:txBody>
                    <a:bodyPr/>
                    <a:lstStyle/>
                    <a:p>
                      <a:pPr marL="0" marR="0" algn="justLow" rtl="1">
                        <a:lnSpc>
                          <a:spcPct val="107000"/>
                        </a:lnSpc>
                        <a:spcBef>
                          <a:spcPts val="0"/>
                        </a:spcBef>
                        <a:spcAft>
                          <a:spcPts val="0"/>
                        </a:spcAft>
                      </a:pPr>
                      <a:r>
                        <a:rPr lang="ar-JO" sz="2000" b="1">
                          <a:effectLst/>
                        </a:rPr>
                        <a:t>مجموع النفقات الجارية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2.070</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2.893</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3.242.60</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9148793"/>
                  </a:ext>
                </a:extLst>
              </a:tr>
              <a:tr h="0">
                <a:tc>
                  <a:txBody>
                    <a:bodyPr/>
                    <a:lstStyle/>
                    <a:p>
                      <a:pPr marL="0" marR="0" algn="justLow" rtl="1">
                        <a:lnSpc>
                          <a:spcPct val="107000"/>
                        </a:lnSpc>
                        <a:spcBef>
                          <a:spcPts val="0"/>
                        </a:spcBef>
                        <a:spcAft>
                          <a:spcPts val="0"/>
                        </a:spcAft>
                      </a:pPr>
                      <a:r>
                        <a:rPr lang="ar-JO" sz="2000" b="1" u="sng">
                          <a:effectLst/>
                        </a:rPr>
                        <a:t>نفقات رأسمالية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3.5</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51</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54.32</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61867878"/>
                  </a:ext>
                </a:extLst>
              </a:tr>
              <a:tr h="0">
                <a:tc>
                  <a:txBody>
                    <a:bodyPr/>
                    <a:lstStyle/>
                    <a:p>
                      <a:pPr marL="0" marR="0" algn="justLow" rtl="1">
                        <a:lnSpc>
                          <a:spcPct val="107000"/>
                        </a:lnSpc>
                        <a:spcBef>
                          <a:spcPts val="0"/>
                        </a:spcBef>
                        <a:spcAft>
                          <a:spcPts val="0"/>
                        </a:spcAft>
                      </a:pPr>
                      <a:r>
                        <a:rPr lang="ar-JO" sz="2000" b="1" u="sng">
                          <a:effectLst/>
                        </a:rPr>
                        <a:t>نفقات تطويرية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1.3</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20,7</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20.68</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4333503"/>
                  </a:ext>
                </a:extLst>
              </a:tr>
              <a:tr h="0">
                <a:tc>
                  <a:txBody>
                    <a:bodyPr/>
                    <a:lstStyle/>
                    <a:p>
                      <a:pPr marL="0" marR="0" algn="justLow" rtl="1">
                        <a:lnSpc>
                          <a:spcPct val="107000"/>
                        </a:lnSpc>
                        <a:spcBef>
                          <a:spcPts val="0"/>
                        </a:spcBef>
                        <a:spcAft>
                          <a:spcPts val="0"/>
                        </a:spcAft>
                      </a:pPr>
                      <a:r>
                        <a:rPr lang="ar-JO" sz="2000" b="1" u="sng">
                          <a:effectLst/>
                        </a:rPr>
                        <a:t>متأخرات رأسمالية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0.86</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 </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9492348"/>
                  </a:ext>
                </a:extLst>
              </a:tr>
              <a:tr h="0">
                <a:tc>
                  <a:txBody>
                    <a:bodyPr/>
                    <a:lstStyle/>
                    <a:p>
                      <a:pPr marL="0" marR="0" algn="justLow" rtl="1">
                        <a:lnSpc>
                          <a:spcPct val="107000"/>
                        </a:lnSpc>
                        <a:spcBef>
                          <a:spcPts val="0"/>
                        </a:spcBef>
                        <a:spcAft>
                          <a:spcPts val="0"/>
                        </a:spcAft>
                      </a:pPr>
                      <a:r>
                        <a:rPr lang="ar-JO" sz="2000" b="1" u="sng">
                          <a:effectLst/>
                        </a:rPr>
                        <a:t>متأخرات</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34</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3738977"/>
                  </a:ext>
                </a:extLst>
              </a:tr>
              <a:tr h="0">
                <a:tc>
                  <a:txBody>
                    <a:bodyPr/>
                    <a:lstStyle/>
                    <a:p>
                      <a:pPr marL="0" marR="0" algn="justLow" rtl="1">
                        <a:lnSpc>
                          <a:spcPct val="107000"/>
                        </a:lnSpc>
                        <a:spcBef>
                          <a:spcPts val="0"/>
                        </a:spcBef>
                        <a:spcAft>
                          <a:spcPts val="0"/>
                        </a:spcAft>
                      </a:pPr>
                      <a:r>
                        <a:rPr lang="ar-JO" sz="2000" b="1">
                          <a:effectLst/>
                        </a:rPr>
                        <a:t>إجمالي النفقات  </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2,074.886</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a:effectLst/>
                        </a:rPr>
                        <a:t>3.185</a:t>
                      </a:r>
                      <a:endParaRPr lang="en-US" sz="2000" b="1">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Low" rtl="1">
                        <a:lnSpc>
                          <a:spcPct val="107000"/>
                        </a:lnSpc>
                        <a:spcBef>
                          <a:spcPts val="0"/>
                        </a:spcBef>
                        <a:spcAft>
                          <a:spcPts val="0"/>
                        </a:spcAft>
                      </a:pPr>
                      <a:r>
                        <a:rPr lang="ar-JO" sz="2000" b="1" dirty="0">
                          <a:effectLst/>
                        </a:rPr>
                        <a:t>3,263.28</a:t>
                      </a:r>
                      <a:endParaRPr lang="en-US" sz="2000" b="1"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7375575"/>
                  </a:ext>
                </a:extLst>
              </a:tr>
            </a:tbl>
          </a:graphicData>
        </a:graphic>
      </p:graphicFrame>
    </p:spTree>
    <p:extLst>
      <p:ext uri="{BB962C8B-B14F-4D97-AF65-F5344CB8AC3E}">
        <p14:creationId xmlns:p14="http://schemas.microsoft.com/office/powerpoint/2010/main" val="3125231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1121</Words>
  <Application>Microsoft Office PowerPoint</Application>
  <PresentationFormat>Widescreen</PresentationFormat>
  <Paragraphs>245</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Akhbar MT</vt:lpstr>
      <vt:lpstr>Arial</vt:lpstr>
      <vt:lpstr>Calibri</vt:lpstr>
      <vt:lpstr>Calibri Light</vt:lpstr>
      <vt:lpstr>EucrosiaUPC</vt:lpstr>
      <vt:lpstr>Garamond</vt:lpstr>
      <vt:lpstr>Simplified Arabic</vt:lpstr>
      <vt:lpstr>Times New Roman</vt:lpstr>
      <vt:lpstr>Wingdings</vt:lpstr>
      <vt:lpstr>Office Theme</vt:lpstr>
      <vt:lpstr>    ورقة تحليلية للبيانات المالية في قطاع غزة   نوفمبر 2021  مروة أبوعودة - أمان    </vt:lpstr>
      <vt:lpstr>◄ أثر الانقسام الفلسطيني في منتصف 2007 سلباً على ادارة الموازنة العامة بشكل عام حيث يسود التعامل مع إدارة المال العام بشكل سياسي وغير علني مع ضعف اشراك المجتمع المدني  ففي عام 2007 تأثرت مبادئ الموازنة العامة وخاصة مبدأي الوحدة والموازنة في الإيرادات والنفقات، حيث أصبح يوجد موازنتين منفصلتين في محافظات الوطن ما أضعف شفافية الموازنة العامة، وأضعف القدرة على الرقابة على أداء الموازنة العامة في ظل التجاذب السياسي  ◄  منذ عام 2015 عمدت وزارة المالية في غزة إلى إعداد خطة مالية وليست موازنة، انسجاماً باعترافها بحكومة الوفاق حيث قدمت الحكومة القائمة في غزة آنذاك استقالتها وتم إيلاء الأمر الى حكومة الوفاق في إدارة الموازنة، علما بأن سلطات الحكم في غزة لم تنشر أي من الخطط المالية التي أعدتها أو أي من التقارير النهائية الخاصة بها.        </vt:lpstr>
      <vt:lpstr> ◄  أعلنت كتلة التغيير والإصلاح - المجلس التشريعي بتاريخ الثامن عشر من آذار 2021 عن إقرار موازنة عام 2021      والخطة المالية الملحقة لعام 2020، كما أقر في سبتمبر 2021 ملحق الموازنة لعام 2021 دون الإعلان عن التوجهات العامة لتنفيذ الموازنة، وتم الاكتفاء بذكر الأرقام الإجمالية المقدرة لكل من الإيرادات والنفقات والعجز العام.</vt:lpstr>
      <vt:lpstr>شفافية الموازنة العامة 2021  بالرغم من أنّ الموازنة العامة أًقرت من المجلس التشريعي – كتلة التغيير والإصلاح إلّا أنه لم يتم نشر بيان الموازنة أو أي من وثائق الموازنة وفقاً للقواعد الدستورية بما فيها الموازنة التفصيلية وبنودها المعتمدة، ولم تقم الوزارة بإصدار تقرير مالي مفصل عن الأشهر الستة الأولى من العام. وبتتبّع شفافية الموازنة العامة من خلال مراجعة موقع وزارة المالية وتتبّع مدى الالتزام بالمعايير الدولية اللازمة لتحقيق شفافية الموازنة العامة التي حددتها مبادرة شراكة الموازنة الدولية، والمتمثلة في 8 وثائق أساسية وفي حال التزمت المالية بنشر وثائق الموازنة  فإن النشر يتطلب وجود 3 معايير هي : </vt:lpstr>
      <vt:lpstr>جدول رقم (1)  ملخص الموازنة للعام 2021                                                                      (مليون شيكل)  </vt:lpstr>
      <vt:lpstr>جدول رقم (2) : مقارنة  الموازنة العامة 2020-2021 والحسابات المتحققة عام 2019 لمبنى الايرادات                             (مليون شيكل) </vt:lpstr>
      <vt:lpstr>تتشكل الإيرادات العامة من الإيرادات المحلية التي تشمل الإيرادات الضريبية وغير الضريبية متمثلة في الرسوم التي تجبيها السلطة الحاكمة مقابل الخدمات، والجمارك والرسوم التي تجبيها الحكومة عبر بوابة صلاح الدين التجارية، إضافة الى المنح والهبات، وتجدر الإشارة الى أن الإيرادات المقدرة غير مرتفعة عن المحتققة حيث أن انتشار جائحة كورونا أثر على قدرة الوزارة من حيث تحقيق معدلات جباية أكبر وبالتالي تم تقدير الإيرادات بقيمة متقاربة مع المتحقق.  كما يشار الى أن ارتفاع الإيرادات الضريبية وغير الضريبية مرتبط باعتماد الحكومة لسياسة استدامة الإيرادات وتعزيزها في مواجهة النفقات العامة من خلال تركز التوجهات العامة للحكومة على ما يلي:  ◄  تحسين آليات التحصيل وخاصة على المعابر  ◄ توسيع قاعدة المكلفين (الوعاء الضريبي)  ◄  الحد من التهرب الضريبي وتنفيذ حملات لرفع الوعي الضريبي  ◄  تعزيز ضريبة الدخل بالذات على الشركات الكبرى  ◄  تعزيز التوجه مع مصر من خلال اعتماد بوابة صلاح الدين كبوابة تجارية لاستيراد السلع والخدمات وحصول الحكومة في غزة ◄  على أغلب إيراداتها منها.  ◄  تعزيز الهبات والمساعدات  ◄  تعزيز الإيرادات غير الضريبية من خلال تحسين كفاءة تحصيلها عبر التسهيلات فعلى سبيل المثال تخفيض رسوم التراخيص     الخاصة بالسيارات أدى إلى زيادة الإيراد، وكذلك السماح لمنح أذونات الاستيراد لسلع بديلة برسوم إضافية.  </vt:lpstr>
      <vt:lpstr>الإيرادات المتحققة على أساس الالتزام حتى سبتمبر 2021  ◄  يشير الجدول أدناه إلى تحقيق ما نسبته 97% من إجمالي الإيرادات المقدرة لعام 2021 التي بلغت (1.473) بحيث بلغت المتحققة على أساس الالتزام حتى شهر سبتمبر 2021 (1.069) بمعدل شهري (119) مليون على أساس الالتزام.  ولكن ما تم تحصيله فعليا أي ما تم تحقيقه فعلا من إيرادات على الأساس النقدي الحقيقي بلغ حتى سبتمبر (870) مليون شيكل بمعدل شهري 96,6 مليون شيكل واردة فعليا لخزينة المالية.  ◄  وبالمقارنة مع الإيراد المتحقق لنفس الفترة من عام 2020 والذي بلغ (79.5) مليون شيكل خلال التسعة أشهر الأولى بمعدل زيادة بنسبة 74% ما يشير إلى زيادة الإيرادات في نفس الفترة من العام الحالي بنسبة كبيرة ويسفر ذلك اعتماد الحكومة لخطة التعايش مع كورونا والتي حركت العجلة الاقتصادية بطفرات متزايدة في أيام محددة أدت الى رفع نسبة التحصيل والايرادات بشكل عام    </vt:lpstr>
      <vt:lpstr>ثانياً: تحليل النفقات  تمثل النفقات العامة بموجب قانون الموازنة مبنى النفقات في الموازنة المبوبة بالإيرادات والنفقات، وتشمل النفقات الجارية والنفقات الرأسمالية والتطورية وتشمل النفقات الجارية: الرواتب والأجور والعلاوات والنفقات التشغيلية والتحويلية للوزارات والمؤسسات العامة والأجهزة التنفيذية الأخرى، أما النفقات الرأسمالية: تشمل امتلاك الأصول الرأسمالية والتحويلات الرأسمالية للمشاريع والنفقات التطويرية الأخرى.  </vt:lpstr>
      <vt:lpstr>PowerPoint Presentation</vt:lpstr>
      <vt:lpstr>جدول رقم(4) توزيع النفقات حسب مراكز المسؤولية لموازنة 2021 </vt:lpstr>
      <vt:lpstr>التوصيات :    </vt:lpstr>
      <vt:lpstr>PowerPoint Presentation</vt:lpstr>
      <vt:lpstr>شكراً لحسن استماعكم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OMEN</dc:creator>
  <cp:lastModifiedBy>OMEN</cp:lastModifiedBy>
  <cp:revision>30</cp:revision>
  <dcterms:created xsi:type="dcterms:W3CDTF">2021-11-17T14:17:26Z</dcterms:created>
  <dcterms:modified xsi:type="dcterms:W3CDTF">2021-11-24T07:23:09Z</dcterms:modified>
</cp:coreProperties>
</file>